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Open Sans" charset="0"/>
      <p:regular r:id="rId29"/>
      <p:bold r:id="rId30"/>
      <p:italic r:id="rId31"/>
      <p:boldItalic r:id="rId32"/>
    </p:embeddedFont>
    <p:embeddedFont>
      <p:font typeface="PT Sans Narrow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970EEF-270D-4AA9-B3D8-431E22636AC9}">
  <a:tblStyle styleId="{4E970EEF-270D-4AA9-B3D8-431E22636A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954" y="-10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4493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b891dec26_0_1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b891dec26_0_1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Припрема се на почетку школске године на основу анализе стања безбедности у школи.Превентивне активности нису само обавеза Тима већ свих запослених у школи.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b891dec26_0_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b891dec26_0_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Подаци о Тиму видљиви на сајту школе; Извештава два пута годишње.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891dec26_0_1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b891dec26_0_1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b891dec26_0_1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b891dec26_0_1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b891dec26_0_1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b891dec26_0_1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b891dec26_0_1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b891dec26_0_1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b891dec26_0_1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b891dec26_0_1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b891dec26_0_1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b891dec26_0_1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b891dec26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b891dec26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b891dec26_0_1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b891dec26_0_1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b891dec26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b891dec26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b891dec26_0_1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b891dec26_0_1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У остваривању Оперативног плана заштите учествују одељењски старешина, стручна служба, родитељи, Тим и сви запослени.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b891dec26_0_1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b891dec26_0_1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048e0a59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048e0a59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00fdecfa9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00fdecfa9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b891dec26_0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b891dec26_0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Списак активности је у Правилнику. Одељењски старешина предлаже три активности, а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b891dec26_0_1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b891dec26_0_1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b891dec26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b891dec26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b891dec26_0_1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b891dec26_0_1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b891dec26_0_1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b891dec26_0_1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b891dec26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b891dec26_0_1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b891dec26_0_1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b891dec26_0_1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b891dec26_0_1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b891dec26_0_1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Занемаривање у установи обухвата:ускраћивање појединих облика образовно-васпитног рада, нереаговање на сумњу о занемаривању или на занемаривање од стране родитеља.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b891dec26_0_1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b891dec26_0_1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b891dec26_0_1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b891dec26_0_1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На ЧОС-у, Наставничком већу и Савету родитеља упознати све стране са њиховим правима и обавезама;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367999"/>
            <a:ext cx="7136700" cy="1680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200"/>
              <a:t>Правилник 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/>
              <a:t>о протоколу поступања у установи у одговору на насиље, злостављање и занемаривање</a:t>
            </a:r>
            <a:endParaRPr sz="30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212000" y="3180000"/>
            <a:ext cx="698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„Сл.гласник РС“, бр.46 од 26. јуна 2019, 104 од 31. јула 2020.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Програм заштите од насиља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-Саставни део ГПРШ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-Садржи превентивне и интервентне активности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r"/>
              <a:t>-Подразумева активност свих: наставника, стручних сарадника, одељењских старешина, родитеља, ученика, директора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144000"/>
            <a:ext cx="852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Тим за заштиту</a:t>
            </a:r>
            <a:endParaRPr dirty="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912000"/>
            <a:ext cx="8520600" cy="3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Тим формира директор школе;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Реагује у ситуацијама другог и трећег нивоа насиља;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Утврђује ниво насиља; Пружа помоћ одељењском старешини у изради плана заштите; Прати ефекте спровођења плана заштите; Укључује родитеље у превентивне мере и активности.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Учествује у обукама запослених;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Води и чува документацију;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Извештава стручна тела и орган управљања.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252000" y="300000"/>
            <a:ext cx="8760000" cy="43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dirty="0">
                <a:solidFill>
                  <a:srgbClr val="000000"/>
                </a:solidFill>
              </a:rPr>
              <a:t>Интервентне активности се примењују у ситуацијама насиља:</a:t>
            </a:r>
            <a:endParaRPr sz="3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dirty="0"/>
              <a:t>-</a:t>
            </a:r>
            <a:r>
              <a:rPr lang="sr" sz="3100" dirty="0">
                <a:solidFill>
                  <a:srgbClr val="274E13"/>
                </a:solidFill>
              </a:rPr>
              <a:t>вршњачког насиља: ученик-ученик</a:t>
            </a:r>
            <a:endParaRPr sz="3100"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dirty="0"/>
              <a:t>-</a:t>
            </a:r>
            <a:r>
              <a:rPr lang="sr" sz="3100" dirty="0">
                <a:solidFill>
                  <a:srgbClr val="B45F06"/>
                </a:solidFill>
              </a:rPr>
              <a:t>запосленог и ученика</a:t>
            </a:r>
            <a:endParaRPr sz="3100" dirty="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dirty="0"/>
              <a:t>-</a:t>
            </a:r>
            <a:r>
              <a:rPr lang="sr" sz="3100" dirty="0">
                <a:solidFill>
                  <a:srgbClr val="1C4587"/>
                </a:solidFill>
              </a:rPr>
              <a:t>родитеља и ученика</a:t>
            </a:r>
            <a:endParaRPr sz="3100" dirty="0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dirty="0"/>
              <a:t>-</a:t>
            </a:r>
            <a:r>
              <a:rPr lang="sr" sz="3100" dirty="0">
                <a:solidFill>
                  <a:srgbClr val="CC0000"/>
                </a:solidFill>
              </a:rPr>
              <a:t>родитеља и запосленог</a:t>
            </a:r>
            <a:endParaRPr sz="3100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dirty="0"/>
              <a:t>-</a:t>
            </a:r>
            <a:r>
              <a:rPr lang="sr" sz="3100" dirty="0">
                <a:solidFill>
                  <a:srgbClr val="660000"/>
                </a:solidFill>
              </a:rPr>
              <a:t>ученика и запосленог</a:t>
            </a:r>
            <a:endParaRPr sz="3100" dirty="0">
              <a:solidFill>
                <a:srgbClr val="66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dirty="0"/>
              <a:t>-</a:t>
            </a:r>
            <a:r>
              <a:rPr lang="sr" sz="3100" dirty="0">
                <a:solidFill>
                  <a:srgbClr val="4C1130"/>
                </a:solidFill>
              </a:rPr>
              <a:t>трећег лица и: ученика, запосленог, родитеља.</a:t>
            </a:r>
            <a:endParaRPr sz="3100" dirty="0">
              <a:solidFill>
                <a:srgbClr val="4C113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407100" y="0"/>
            <a:ext cx="8329800" cy="4822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4500"/>
              <a:t>Установа интервенише увек 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4500"/>
              <a:t>када постоји сумња или сазнање да </a:t>
            </a:r>
            <a:r>
              <a:rPr lang="sr" sz="4500" b="1"/>
              <a:t>дете</a:t>
            </a:r>
            <a:r>
              <a:rPr lang="sr" sz="4500"/>
              <a:t> трпи насиље без обзира 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4500"/>
              <a:t>где се догодило 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4500"/>
              <a:t>или се догађа или 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4500"/>
              <a:t>где се припрема</a:t>
            </a:r>
            <a:endParaRPr sz="4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Заштита запослених</a:t>
            </a:r>
            <a:endParaRPr dirty="0"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192000" y="924000"/>
            <a:ext cx="8808000" cy="36450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</a:rPr>
              <a:t>Установа је дужна да интервенише увек када постоји сумња или сазнање да запослени трпи насиље у установи или за време организовања активности ове установе.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</a:rPr>
              <a:t>Ученик                     Запослени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 sz="1600">
                <a:solidFill>
                  <a:srgbClr val="000000"/>
                </a:solidFill>
              </a:rPr>
              <a:t>директор обавештава родитеља и ЦСР, покреће васпитно дисциплински поступак, а ако постоје елементи кривичног дела или прекршаја пријаву подноси суду.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 sz="1600">
                <a:solidFill>
                  <a:srgbClr val="000000"/>
                </a:solidFill>
              </a:rPr>
              <a:t>Родитељ или треће лице                     Запослени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r" sz="1600">
                <a:solidFill>
                  <a:srgbClr val="000000"/>
                </a:solidFill>
              </a:rPr>
              <a:t>директор је дужан да одмах обавести јавног тужиоца и полицију.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1416000" y="1932000"/>
            <a:ext cx="840000" cy="63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/>
          <p:nvPr/>
        </p:nvSpPr>
        <p:spPr>
          <a:xfrm rot="10800000" flipH="1">
            <a:off x="2832000" y="3372000"/>
            <a:ext cx="864000" cy="50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Разврставање насиља</a:t>
            </a:r>
            <a:endParaRPr dirty="0"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Три нивоа…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Процена нивоа насиља се доноси на основу: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-анализе интензитета,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/>
              <a:t>-степена ризика,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/>
              <a:t>-трајања и учесталости понашања,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/>
              <a:t>-последица,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/>
              <a:t>-броја учесника,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sr"/>
              <a:t>-узраста и карактеристика развојног периода ученика.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84000"/>
            <a:ext cx="8520600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Интервенција према нивоима насиља</a:t>
            </a:r>
            <a:endParaRPr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216000" y="792000"/>
            <a:ext cx="8832000" cy="3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 dirty="0">
                <a:solidFill>
                  <a:srgbClr val="274E13"/>
                </a:solidFill>
              </a:rPr>
              <a:t>Први ниво: активности предузима самостално одељењски старешина у сарадњи са </a:t>
            </a:r>
            <a:r>
              <a:rPr lang="sr" sz="1700" dirty="0">
                <a:solidFill>
                  <a:srgbClr val="FF0000"/>
                </a:solidFill>
              </a:rPr>
              <a:t>родитељем</a:t>
            </a:r>
            <a:r>
              <a:rPr lang="sr" sz="1700" dirty="0">
                <a:solidFill>
                  <a:srgbClr val="274E13"/>
                </a:solidFill>
              </a:rPr>
              <a:t> у смислу појачаног васпитног рада са групом ученика, одељењском заједницом и индивидуално.                     </a:t>
            </a:r>
            <a:endParaRPr sz="1700" dirty="0">
              <a:solidFill>
                <a:srgbClr val="274E1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 dirty="0">
                <a:solidFill>
                  <a:srgbClr val="002060"/>
                </a:solidFill>
              </a:rPr>
              <a:t>Други ниво: активности предузима одељењски старешина у сарадњи са педагогом, психологом, тимом за заштиту и директором уз обавезно учешће </a:t>
            </a:r>
            <a:r>
              <a:rPr lang="sr" sz="1700" dirty="0">
                <a:solidFill>
                  <a:srgbClr val="FF0000"/>
                </a:solidFill>
              </a:rPr>
              <a:t>родитеља</a:t>
            </a:r>
            <a:r>
              <a:rPr lang="sr" sz="1700" dirty="0">
                <a:solidFill>
                  <a:srgbClr val="002060"/>
                </a:solidFill>
              </a:rPr>
              <a:t> у смислу појачаног васпитног рада. Уколико појачани васпитни рад није делотворан, директор покреће васпитно дисциплински поступак и изриче меру.  </a:t>
            </a:r>
            <a:endParaRPr sz="17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 dirty="0">
                <a:solidFill>
                  <a:srgbClr val="FF0000"/>
                </a:solidFill>
              </a:rPr>
              <a:t>Трећи ниво: активности предузима директор у сарадњи са тимом за заштиту, уз обавезно ангажовање </a:t>
            </a:r>
            <a:r>
              <a:rPr lang="sr" sz="1700" dirty="0">
                <a:solidFill>
                  <a:srgbClr val="0070C0"/>
                </a:solidFill>
              </a:rPr>
              <a:t>родитеља</a:t>
            </a:r>
            <a:r>
              <a:rPr lang="sr" sz="1700" dirty="0">
                <a:solidFill>
                  <a:srgbClr val="FF0000"/>
                </a:solidFill>
              </a:rPr>
              <a:t> и надлежних органа (ЦСР, здрав.служба</a:t>
            </a:r>
            <a:r>
              <a:rPr lang="sr" sz="1700" dirty="0" smtClean="0">
                <a:solidFill>
                  <a:srgbClr val="FF0000"/>
                </a:solidFill>
              </a:rPr>
              <a:t>,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" sz="1700" dirty="0" smtClean="0">
                <a:solidFill>
                  <a:srgbClr val="FF0000"/>
                </a:solidFill>
              </a:rPr>
              <a:t>полиција </a:t>
            </a:r>
            <a:r>
              <a:rPr lang="sr" sz="1700" dirty="0">
                <a:solidFill>
                  <a:srgbClr val="FF0000"/>
                </a:solidFill>
              </a:rPr>
              <a:t>и др.) На овом нивоу су обавезни васпитни рад и покретање васпитно дисциплинског поступка.</a:t>
            </a:r>
            <a:endParaRPr sz="17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28"/>
          <p:cNvSpPr/>
          <p:nvPr/>
        </p:nvSpPr>
        <p:spPr>
          <a:xfrm>
            <a:off x="3540000" y="1668000"/>
            <a:ext cx="732000" cy="27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/>
          <p:nvPr/>
        </p:nvSpPr>
        <p:spPr>
          <a:xfrm>
            <a:off x="4644000" y="1668000"/>
            <a:ext cx="732000" cy="33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/>
          <p:nvPr/>
        </p:nvSpPr>
        <p:spPr>
          <a:xfrm>
            <a:off x="6324000" y="2928000"/>
            <a:ext cx="732000" cy="336000"/>
          </a:xfrm>
          <a:prstGeom prst="rightArrow">
            <a:avLst>
              <a:gd name="adj1" fmla="val 50000"/>
              <a:gd name="adj2" fmla="val 45454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0" y="0"/>
            <a:ext cx="8988000" cy="4824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5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Важне напомене</a:t>
            </a:r>
            <a:endParaRPr sz="15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sr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Информације о насиљу од ученика прикупља, по правилу, одељењски старешина, психолог, педагог, наставник или члан тима за заштиту, а изјава се узима у складу са законом.</a:t>
            </a:r>
            <a:endParaRPr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*Ако постоји сумња или сазнање о насиљу, злостављању и занемаривању ученика </a:t>
            </a:r>
            <a:r>
              <a:rPr lang="sr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у породици</a:t>
            </a: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директор без одлагања обавештава полицију или јавног тужиоца, који предузимају даље мере у складу са законом.</a:t>
            </a:r>
            <a:endParaRPr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*Ако није у интересу детета да родитељ буде укључен у поступак (насилан, проблематичан) Тим укључује ЦСР.</a:t>
            </a:r>
            <a:endParaRPr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*Ако постоји сумња да насилни догађај може да има елементе </a:t>
            </a:r>
            <a:r>
              <a:rPr lang="sr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кривичног дела или прекршаја</a:t>
            </a: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директор обавештава родитеља и подноси кривичну пријаву надлежном јавном тужилаштву, односно захтев за покретање прекршајног поступка надлежном прекршајном суду.</a:t>
            </a:r>
            <a:endParaRPr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*Уколико постоји сумња или сазнање да је ученик укључен у било који облик </a:t>
            </a:r>
            <a:r>
              <a:rPr lang="sr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трговине људима</a:t>
            </a: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директор се обраћа служби надлежној за идентификацију и подршку жртава трговине људима, односно Центру за заштиту жртава трговине, надлежном центру за социјални рад и полицији.</a:t>
            </a:r>
            <a:endParaRPr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*Увек када је </a:t>
            </a:r>
            <a:r>
              <a:rPr lang="sr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запослени</a:t>
            </a:r>
            <a:r>
              <a:rPr lang="sr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починилац насиља, злостављања и занемаривања према ученику у установи, директор предузима мере према запосленом, а према детету и ученику мере за заштиту и подршку (план заштите) .</a:t>
            </a:r>
            <a:endParaRPr sz="15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5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*Када је </a:t>
            </a:r>
            <a:r>
              <a:rPr lang="sr" sz="15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родитељ</a:t>
            </a:r>
            <a:r>
              <a:rPr lang="sr" sz="15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починилац насиља и злостављања </a:t>
            </a:r>
            <a:r>
              <a:rPr lang="sr" sz="15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према запосленом</a:t>
            </a:r>
            <a:r>
              <a:rPr lang="sr" sz="15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свом детету или трећем лицу директор је дужан да одмах обавести јавног тужиоца или полицију.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0" y="0"/>
            <a:ext cx="8952000" cy="5143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">
                <a:latin typeface="Open Sans"/>
                <a:ea typeface="Open Sans"/>
                <a:cs typeface="Open Sans"/>
                <a:sym typeface="Open Sans"/>
              </a:rPr>
              <a:t>Када је </a:t>
            </a:r>
            <a:r>
              <a:rPr lang="s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ученик</a:t>
            </a:r>
            <a:r>
              <a:rPr lang="sr">
                <a:latin typeface="Open Sans"/>
                <a:ea typeface="Open Sans"/>
                <a:cs typeface="Open Sans"/>
                <a:sym typeface="Open Sans"/>
              </a:rPr>
              <a:t> починилац насиља према </a:t>
            </a:r>
            <a:r>
              <a:rPr lang="s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запосленом</a:t>
            </a:r>
            <a:r>
              <a:rPr lang="sr">
                <a:latin typeface="Open Sans"/>
                <a:ea typeface="Open Sans"/>
                <a:cs typeface="Open Sans"/>
                <a:sym typeface="Open Sans"/>
              </a:rPr>
              <a:t>,директор је дужан да обавести родитеља и Центар за социјални рад; да покрене васпитно-дисциплински поступак, и да изрекне васпитно-дисциплинску меру, у складу са Законом, а ако постоје елементи кривичног дела или прекршаја, пријаву поднесе надлежном јавном тужилаштву односно прекршајном суду.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">
                <a:latin typeface="Open Sans"/>
                <a:ea typeface="Open Sans"/>
                <a:cs typeface="Open Sans"/>
                <a:sym typeface="Open Sans"/>
              </a:rPr>
              <a:t>Када је починилац насиља </a:t>
            </a:r>
            <a:r>
              <a:rPr lang="s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треће одрасло лице </a:t>
            </a:r>
            <a:r>
              <a:rPr lang="sr">
                <a:latin typeface="Open Sans"/>
                <a:ea typeface="Open Sans"/>
                <a:cs typeface="Open Sans"/>
                <a:sym typeface="Open Sans"/>
              </a:rPr>
              <a:t>(укључујући пунолетног ученика) </a:t>
            </a:r>
            <a:r>
              <a:rPr lang="s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према ученику</a:t>
            </a:r>
            <a:r>
              <a:rPr lang="sr">
                <a:latin typeface="Open Sans"/>
                <a:ea typeface="Open Sans"/>
                <a:cs typeface="Open Sans"/>
                <a:sym typeface="Open Sans"/>
              </a:rPr>
              <a:t>, директор је обавезан да истовремено обавести родитеља детета које је изложено насиљу, надлежни Центар за социјални рад и поднесе кривичну пријаву надлежном јавном тужилаштву, односно захтев за покретање прекршајног поступка надлежном прекршајном суду.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">
                <a:latin typeface="Open Sans"/>
                <a:ea typeface="Open Sans"/>
                <a:cs typeface="Open Sans"/>
                <a:sym typeface="Open Sans"/>
              </a:rPr>
              <a:t>Када се насиље и злостављање дешава у установи </a:t>
            </a:r>
            <a:r>
              <a:rPr lang="s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између</a:t>
            </a:r>
            <a:r>
              <a:rPr lang="sr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одраслих лица </a:t>
            </a:r>
            <a:r>
              <a:rPr lang="sr">
                <a:latin typeface="Open Sans"/>
                <a:ea typeface="Open Sans"/>
                <a:cs typeface="Open Sans"/>
                <a:sym typeface="Open Sans"/>
              </a:rPr>
              <a:t>(запослени - запослени; запослени - родитељ; запослени, родитељ - треће лице), директор предузима мере, у складу са законом.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">
                <a:latin typeface="Open Sans"/>
                <a:ea typeface="Open Sans"/>
                <a:cs typeface="Open Sans"/>
                <a:sym typeface="Open Sans"/>
              </a:rPr>
              <a:t>Уколико установа има сазнање да се насиље у које су укључени ученици догодило ван установе, дужна је да појача васпитни рад у сарадњи са родитељима, осим када се ради о насиљу у породици када се укључује ЦСР.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"/>
              <a:t>У поступку заштите ученика од насиља установа је дужна да: поступак води </a:t>
            </a:r>
            <a:r>
              <a:rPr lang="sr">
                <a:solidFill>
                  <a:srgbClr val="FF0000"/>
                </a:solidFill>
              </a:rPr>
              <a:t>ефикасно и економично;</a:t>
            </a:r>
            <a:r>
              <a:rPr lang="sr"/>
              <a:t> </a:t>
            </a:r>
            <a:r>
              <a:rPr lang="sr">
                <a:solidFill>
                  <a:srgbClr val="FF0000"/>
                </a:solidFill>
              </a:rPr>
              <a:t>обезбеди заштиту и поверљивост података </a:t>
            </a:r>
            <a:r>
              <a:rPr lang="sr"/>
              <a:t>до којих дође пре и у току поступка; да ученика не излаже </a:t>
            </a:r>
            <a:r>
              <a:rPr lang="sr">
                <a:solidFill>
                  <a:srgbClr val="FF0000"/>
                </a:solidFill>
              </a:rPr>
              <a:t>поновном и</a:t>
            </a:r>
            <a:r>
              <a:rPr lang="sr"/>
              <a:t> </a:t>
            </a:r>
            <a:r>
              <a:rPr lang="sr">
                <a:solidFill>
                  <a:srgbClr val="FF0000"/>
                </a:solidFill>
              </a:rPr>
              <a:t>непотребном давању изјава</a:t>
            </a:r>
            <a:r>
              <a:rPr lang="sr"/>
              <a:t>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265500" y="516000"/>
            <a:ext cx="2578500" cy="29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300" dirty="0">
                <a:solidFill>
                  <a:schemeClr val="bg2"/>
                </a:solidFill>
              </a:rPr>
              <a:t>Редослед поступања у интервенцији</a:t>
            </a:r>
            <a:endParaRPr sz="3300" dirty="0">
              <a:solidFill>
                <a:schemeClr val="bg2"/>
              </a:solidFill>
            </a:endParaRPr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48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>
                <a:solidFill>
                  <a:srgbClr val="000000"/>
                </a:solidFill>
              </a:rPr>
              <a:t>1.</a:t>
            </a:r>
            <a:r>
              <a:rPr lang="sr" sz="1700" b="1">
                <a:solidFill>
                  <a:srgbClr val="000000"/>
                </a:solidFill>
              </a:rPr>
              <a:t>Проверавање</a:t>
            </a:r>
            <a:r>
              <a:rPr lang="sr" sz="1700">
                <a:solidFill>
                  <a:srgbClr val="000000"/>
                </a:solidFill>
              </a:rPr>
              <a:t> сумње или откривање насиља;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>
                <a:solidFill>
                  <a:srgbClr val="000000"/>
                </a:solidFill>
              </a:rPr>
              <a:t>2.</a:t>
            </a:r>
            <a:r>
              <a:rPr lang="sr" sz="1700" b="1">
                <a:solidFill>
                  <a:srgbClr val="000000"/>
                </a:solidFill>
              </a:rPr>
              <a:t>Заустављање</a:t>
            </a:r>
            <a:r>
              <a:rPr lang="sr" sz="1700">
                <a:solidFill>
                  <a:srgbClr val="000000"/>
                </a:solidFill>
              </a:rPr>
              <a:t> насиља и злостављања и смиривање учесника;</a:t>
            </a:r>
            <a:r>
              <a:rPr lang="sr" sz="1700">
                <a:solidFill>
                  <a:srgbClr val="FF0000"/>
                </a:solidFill>
              </a:rPr>
              <a:t> (обавеза свих запослених у установи)</a:t>
            </a:r>
            <a:endParaRPr sz="17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>
                <a:solidFill>
                  <a:srgbClr val="000000"/>
                </a:solidFill>
              </a:rPr>
              <a:t>3.</a:t>
            </a:r>
            <a:r>
              <a:rPr lang="sr" sz="1700" b="1">
                <a:solidFill>
                  <a:srgbClr val="000000"/>
                </a:solidFill>
              </a:rPr>
              <a:t>Обавештавање родитеља</a:t>
            </a:r>
            <a:r>
              <a:rPr lang="sr" sz="1700">
                <a:solidFill>
                  <a:srgbClr val="000000"/>
                </a:solidFill>
              </a:rPr>
              <a:t> и предузимање хитних акција:пружање прве помоћи, обавештавање ЦСР, полиције и др..</a:t>
            </a:r>
            <a:r>
              <a:rPr lang="sr" sz="1300" i="1">
                <a:solidFill>
                  <a:srgbClr val="000000"/>
                </a:solidFill>
              </a:rPr>
              <a:t>Уколико родитељ није доступан или није  у интересу детета установа обавештава ЦСР;</a:t>
            </a:r>
            <a:endParaRPr sz="1300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>
                <a:solidFill>
                  <a:srgbClr val="000000"/>
                </a:solidFill>
              </a:rPr>
              <a:t>4.</a:t>
            </a:r>
            <a:r>
              <a:rPr lang="sr" sz="1700" b="1">
                <a:solidFill>
                  <a:srgbClr val="000000"/>
                </a:solidFill>
              </a:rPr>
              <a:t>Консултације у установи</a:t>
            </a:r>
            <a:r>
              <a:rPr lang="sr" sz="1700">
                <a:solidFill>
                  <a:srgbClr val="000000"/>
                </a:solidFill>
              </a:rPr>
              <a:t>;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>
                <a:solidFill>
                  <a:srgbClr val="000000"/>
                </a:solidFill>
              </a:rPr>
              <a:t>5.</a:t>
            </a:r>
            <a:r>
              <a:rPr lang="sr" sz="1700" b="1">
                <a:solidFill>
                  <a:srgbClr val="000000"/>
                </a:solidFill>
              </a:rPr>
              <a:t>Мере и активности</a:t>
            </a:r>
            <a:r>
              <a:rPr lang="s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Шта Правилник прописује?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sr" sz="1900"/>
              <a:t>Садржаје и начин спровођења </a:t>
            </a:r>
            <a:r>
              <a:rPr lang="sr" sz="1900" b="1">
                <a:solidFill>
                  <a:srgbClr val="274E13"/>
                </a:solidFill>
              </a:rPr>
              <a:t>превентивних</a:t>
            </a:r>
            <a:r>
              <a:rPr lang="sr" sz="1900"/>
              <a:t> и </a:t>
            </a:r>
            <a:r>
              <a:rPr lang="sr" sz="1900" b="1">
                <a:solidFill>
                  <a:srgbClr val="274E13"/>
                </a:solidFill>
              </a:rPr>
              <a:t>интервентних</a:t>
            </a:r>
            <a:r>
              <a:rPr lang="sr" sz="1900"/>
              <a:t> активности;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sr" sz="1900"/>
              <a:t>Услове и начине за </a:t>
            </a:r>
            <a:r>
              <a:rPr lang="sr" sz="1900" b="1">
                <a:solidFill>
                  <a:srgbClr val="274E13"/>
                </a:solidFill>
              </a:rPr>
              <a:t>процену ризика</a:t>
            </a:r>
            <a:r>
              <a:rPr lang="sr" sz="1900"/>
              <a:t>;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sr" sz="1900" b="1">
                <a:solidFill>
                  <a:srgbClr val="274E13"/>
                </a:solidFill>
              </a:rPr>
              <a:t>Начине заштите</a:t>
            </a:r>
            <a:r>
              <a:rPr lang="sr" sz="1900"/>
              <a:t> од насиља, злостављања и занемаривања;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sr" sz="1900" b="1">
                <a:solidFill>
                  <a:srgbClr val="274E13"/>
                </a:solidFill>
              </a:rPr>
              <a:t>Праћење ефеката</a:t>
            </a:r>
            <a:r>
              <a:rPr lang="sr" sz="1900"/>
              <a:t> предузетих мера и активности.</a:t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36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700" dirty="0"/>
              <a:t>План заштите</a:t>
            </a:r>
            <a:endParaRPr sz="3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500" dirty="0">
                <a:solidFill>
                  <a:srgbClr val="274E13"/>
                </a:solidFill>
              </a:rPr>
              <a:t>сачињава одељењски старешина у сарадњи са Тимом, а по потреби и са надлежним службама или Тимом за инклузивно образовање. Сачињава се за све учеснике другог и трећег нивоа насиља.</a:t>
            </a:r>
            <a:endParaRPr sz="3500" dirty="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Документација, анализа и извештавање</a:t>
            </a:r>
            <a:endParaRPr dirty="0"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 dirty="0">
                <a:solidFill>
                  <a:srgbClr val="274E13"/>
                </a:solidFill>
              </a:rPr>
              <a:t>Установа </a:t>
            </a:r>
            <a:r>
              <a:rPr lang="sr" sz="1700" b="1" dirty="0">
                <a:solidFill>
                  <a:srgbClr val="274E13"/>
                </a:solidFill>
              </a:rPr>
              <a:t>прати</a:t>
            </a:r>
            <a:r>
              <a:rPr lang="sr" sz="1700" dirty="0">
                <a:solidFill>
                  <a:srgbClr val="274E13"/>
                </a:solidFill>
              </a:rPr>
              <a:t> остваривање програма заштите школе;</a:t>
            </a:r>
            <a:endParaRPr sz="1700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 b="1" dirty="0">
                <a:solidFill>
                  <a:srgbClr val="274E13"/>
                </a:solidFill>
              </a:rPr>
              <a:t>Евидентира </a:t>
            </a:r>
            <a:r>
              <a:rPr lang="sr" sz="1700" dirty="0">
                <a:solidFill>
                  <a:srgbClr val="274E13"/>
                </a:solidFill>
              </a:rPr>
              <a:t>случајеве насиља другог и трећег нивоа;</a:t>
            </a:r>
            <a:endParaRPr sz="1700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 b="1" dirty="0">
                <a:solidFill>
                  <a:srgbClr val="274E13"/>
                </a:solidFill>
              </a:rPr>
              <a:t>Прати</a:t>
            </a:r>
            <a:r>
              <a:rPr lang="sr" sz="1700" dirty="0">
                <a:solidFill>
                  <a:srgbClr val="274E13"/>
                </a:solidFill>
              </a:rPr>
              <a:t> остваривање конкретних планова заштите </a:t>
            </a:r>
            <a:r>
              <a:rPr lang="sr" sz="1700" b="1" dirty="0">
                <a:solidFill>
                  <a:srgbClr val="274E13"/>
                </a:solidFill>
              </a:rPr>
              <a:t>другог и трећег нивоа</a:t>
            </a:r>
            <a:r>
              <a:rPr lang="sr" sz="1700" dirty="0">
                <a:solidFill>
                  <a:srgbClr val="274E13"/>
                </a:solidFill>
              </a:rPr>
              <a:t>;</a:t>
            </a:r>
            <a:endParaRPr sz="1700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 b="1" dirty="0">
                <a:solidFill>
                  <a:srgbClr val="274E13"/>
                </a:solidFill>
              </a:rPr>
              <a:t>Укључује</a:t>
            </a:r>
            <a:r>
              <a:rPr lang="sr" sz="1700" dirty="0">
                <a:solidFill>
                  <a:srgbClr val="274E13"/>
                </a:solidFill>
              </a:rPr>
              <a:t> родитеља у васпитни рад;</a:t>
            </a:r>
            <a:endParaRPr sz="1700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 b="1" dirty="0">
                <a:solidFill>
                  <a:srgbClr val="274E13"/>
                </a:solidFill>
              </a:rPr>
              <a:t>Анализира</a:t>
            </a:r>
            <a:r>
              <a:rPr lang="sr" sz="1700" dirty="0">
                <a:solidFill>
                  <a:srgbClr val="274E13"/>
                </a:solidFill>
              </a:rPr>
              <a:t> стање и </a:t>
            </a:r>
            <a:r>
              <a:rPr lang="sr" sz="1700" b="1" dirty="0">
                <a:solidFill>
                  <a:srgbClr val="274E13"/>
                </a:solidFill>
              </a:rPr>
              <a:t>извештава</a:t>
            </a:r>
            <a:r>
              <a:rPr lang="sr" sz="1700" dirty="0">
                <a:solidFill>
                  <a:srgbClr val="274E13"/>
                </a:solidFill>
              </a:rPr>
              <a:t>.</a:t>
            </a:r>
            <a:endParaRPr sz="1700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" sz="1700" dirty="0">
                <a:solidFill>
                  <a:srgbClr val="274E13"/>
                </a:solidFill>
              </a:rPr>
              <a:t>Одељ.стар. евидентира насиље на првом нивоу; прати и процењује делотворност предузетих мера и евидентира у педагошкој документацији.</a:t>
            </a:r>
            <a:endParaRPr sz="1700"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00" dirty="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2796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Из </a:t>
            </a:r>
            <a:r>
              <a:rPr lang="sr" dirty="0" smtClean="0"/>
              <a:t>Правилник</a:t>
            </a:r>
            <a:r>
              <a:rPr lang="sr-Cyrl-RS" dirty="0" smtClean="0"/>
              <a:t>а</a:t>
            </a:r>
            <a:r>
              <a:rPr lang="sr" dirty="0" smtClean="0"/>
              <a:t> </a:t>
            </a:r>
            <a:r>
              <a:rPr lang="sr" dirty="0"/>
              <a:t>о обављању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" dirty="0" smtClean="0"/>
              <a:t>друштвено </a:t>
            </a:r>
            <a:r>
              <a:rPr lang="sr" dirty="0"/>
              <a:t>- корисног односно хуманитарног рада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Друштвено користан хуманитаран рад</a:t>
            </a:r>
            <a:endParaRPr dirty="0"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900">
                <a:solidFill>
                  <a:srgbClr val="002060"/>
                </a:solidFill>
              </a:rPr>
              <a:t>Активности чијим се остваривањем развија друштвено одговорно понашање и представља облик </a:t>
            </a:r>
            <a:r>
              <a:rPr lang="sr" sz="1900">
                <a:solidFill>
                  <a:srgbClr val="FF0000"/>
                </a:solidFill>
              </a:rPr>
              <a:t>ресторативне дисциплине.</a:t>
            </a:r>
            <a:endParaRPr sz="190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900">
                <a:solidFill>
                  <a:srgbClr val="002060"/>
                </a:solidFill>
              </a:rPr>
              <a:t>Укључује се уз изрицање мере за лакшу и тежу повреду обавеза ученика у консултацији са родитељима.</a:t>
            </a:r>
            <a:endParaRPr sz="1900">
              <a:solidFill>
                <a:srgbClr val="00206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900">
                <a:solidFill>
                  <a:srgbClr val="002060"/>
                </a:solidFill>
              </a:rPr>
              <a:t>Родитељ је одговоран ако ученик одбије да остварује активности дкхр.</a:t>
            </a:r>
            <a:endParaRPr sz="1900">
              <a:solidFill>
                <a:srgbClr val="00206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900">
                <a:solidFill>
                  <a:srgbClr val="002060"/>
                </a:solidFill>
              </a:rPr>
              <a:t>Препоручено трајање активности је од 15 до 45 минута.</a:t>
            </a:r>
            <a:endParaRPr sz="1900">
              <a:solidFill>
                <a:srgbClr val="00206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900">
                <a:solidFill>
                  <a:srgbClr val="002060"/>
                </a:solidFill>
              </a:rPr>
              <a:t>Одвија се у просторијама школе или ван просторија школе под надзором наставника или стручног сарадника.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500" b="0" dirty="0">
                <a:solidFill>
                  <a:srgbClr val="663D4E"/>
                </a:solidFill>
                <a:latin typeface="Open Sans"/>
                <a:ea typeface="Open Sans"/>
                <a:cs typeface="Open Sans"/>
                <a:sym typeface="Open Sans"/>
              </a:rPr>
              <a:t>Друштвено – користан односно хуманитаран рад</a:t>
            </a:r>
            <a:endParaRPr sz="17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05" name="Google Shape;205;p36"/>
          <p:cNvGraphicFramePr/>
          <p:nvPr/>
        </p:nvGraphicFramePr>
        <p:xfrm>
          <a:off x="952500" y="1428750"/>
          <a:ext cx="7239000" cy="2989908"/>
        </p:xfrm>
        <a:graphic>
          <a:graphicData uri="http://schemas.openxmlformats.org/drawingml/2006/table">
            <a:tbl>
              <a:tblPr>
                <a:noFill/>
                <a:tableStyleId>{4E970EEF-270D-4AA9-B3D8-431E22636AC9}</a:tableStyleId>
              </a:tblPr>
              <a:tblGrid>
                <a:gridCol w="1809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Мера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Активност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Учесталост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Временски период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Опомена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пута недељно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недеље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Укор одељењског старешине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пута недељно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недеље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Укор одељењског већа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пута недељно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недеље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Укор директора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пута недељно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недеље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Укор наставничког већа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пута недељно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недеље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311700" y="120000"/>
            <a:ext cx="85206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500" b="0" dirty="0">
                <a:solidFill>
                  <a:srgbClr val="663D4E"/>
                </a:solidFill>
                <a:latin typeface="Open Sans"/>
                <a:ea typeface="Open Sans"/>
                <a:cs typeface="Open Sans"/>
                <a:sym typeface="Open Sans"/>
              </a:rPr>
              <a:t>Одређивање, праћење и евидентирање ДКХР</a:t>
            </a:r>
            <a:endParaRPr sz="2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11" name="Google Shape;211;p37"/>
          <p:cNvGraphicFramePr/>
          <p:nvPr>
            <p:extLst>
              <p:ext uri="{D42A27DB-BD31-4B8C-83A1-F6EECF244321}">
                <p14:modId xmlns:p14="http://schemas.microsoft.com/office/powerpoint/2010/main" val="455017582"/>
              </p:ext>
            </p:extLst>
          </p:nvPr>
        </p:nvGraphicFramePr>
        <p:xfrm>
          <a:off x="251700" y="636000"/>
          <a:ext cx="8520600" cy="4361660"/>
        </p:xfrm>
        <a:graphic>
          <a:graphicData uri="http://schemas.openxmlformats.org/drawingml/2006/table">
            <a:tbl>
              <a:tblPr>
                <a:noFill/>
                <a:tableStyleId>{4E970EEF-270D-4AA9-B3D8-431E22636AC9}</a:tableStyleId>
              </a:tblPr>
              <a:tblGrid>
                <a:gridCol w="246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4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b="1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Мера</a:t>
                      </a:r>
                      <a:endParaRPr b="1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b="1">
                          <a:solidFill>
                            <a:srgbClr val="48B4B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Одређује и прати активности</a:t>
                      </a:r>
                      <a:endParaRPr b="1">
                        <a:solidFill>
                          <a:srgbClr val="48B4B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b="1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Евидентира и извештава</a:t>
                      </a:r>
                      <a:endParaRPr b="1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Опомена и укор одељењског старешине</a:t>
                      </a:r>
                      <a:endParaRPr sz="1200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Одељењски старешина </a:t>
                      </a:r>
                      <a:r>
                        <a:rPr lang="sr" sz="1200">
                          <a:solidFill>
                            <a:srgbClr val="48B4B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самостално или уз помоћ члана Одељењског већа или стручног сарадника</a:t>
                      </a:r>
                      <a:endParaRPr sz="1200">
                        <a:solidFill>
                          <a:srgbClr val="48B4B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Извештај одељењског старешине Одељењском већу</a:t>
                      </a:r>
                      <a:endParaRPr sz="1200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6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Укор Одељењског већа</a:t>
                      </a:r>
                      <a:endParaRPr sz="1200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Одређује Одељењско веће</a:t>
                      </a:r>
                      <a:r>
                        <a:rPr lang="sr" sz="1200" dirty="0">
                          <a:solidFill>
                            <a:srgbClr val="48B4B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а прати </a:t>
                      </a:r>
                      <a:r>
                        <a:rPr lang="sr" sz="1200" dirty="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одељењски старешина </a:t>
                      </a:r>
                      <a:r>
                        <a:rPr lang="sr" sz="1200" dirty="0">
                          <a:solidFill>
                            <a:srgbClr val="48B4B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уз помоћ једног или више наставника или стручног сарадника</a:t>
                      </a:r>
                      <a:endParaRPr sz="1200" dirty="0">
                        <a:solidFill>
                          <a:srgbClr val="48B4B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Извештај одељењског старешине Одељењском већу</a:t>
                      </a:r>
                      <a:endParaRPr sz="1200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6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Укор директора</a:t>
                      </a:r>
                      <a:endParaRPr sz="1200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48B4B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Изриче директор, а прати </a:t>
                      </a: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одељењски старешина</a:t>
                      </a:r>
                      <a:r>
                        <a:rPr lang="sr" sz="1200">
                          <a:solidFill>
                            <a:srgbClr val="48B4B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уз помоћ једног или више наставника или стручног сарадника које одреди директор решењем</a:t>
                      </a:r>
                      <a:endParaRPr sz="1200">
                        <a:solidFill>
                          <a:srgbClr val="48B4B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Извештава се директор школе</a:t>
                      </a:r>
                      <a:endParaRPr sz="1200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9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 dirty="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Укор Наставничког већа</a:t>
                      </a:r>
                      <a:endParaRPr sz="1200" dirty="0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>
                          <a:solidFill>
                            <a:srgbClr val="48B4B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Изриче Наставничко веће, а прати </a:t>
                      </a:r>
                      <a:r>
                        <a:rPr lang="sr" sz="120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одељењски старешина </a:t>
                      </a:r>
                      <a:r>
                        <a:rPr lang="sr" sz="1200">
                          <a:solidFill>
                            <a:srgbClr val="48B4B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уз помоћ једног или више наставника или стручног сарадника које одреди директор решењем</a:t>
                      </a:r>
                      <a:endParaRPr sz="1200">
                        <a:solidFill>
                          <a:srgbClr val="48B4B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" sz="1200" dirty="0">
                          <a:solidFill>
                            <a:srgbClr val="DB741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Извештава се Наставничко веће</a:t>
                      </a:r>
                      <a:endParaRPr sz="1200" dirty="0">
                        <a:solidFill>
                          <a:srgbClr val="DB741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Примена Правилника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Установа у смислу Правилника о протоколу је простор у седишту установе и ван седишта установе односно свуда где се одвија образовно васпитни рад.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r"/>
              <a:t>Школа је у обавези да реагује и ако има сазнања о учешћу ученика у ситуацијама насиља ван школских активности појачаним васпитним радом.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300"/>
              <a:t>У примени Правилника школа је дужна да обезбеди:</a:t>
            </a:r>
            <a:endParaRPr sz="330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dirty="0"/>
              <a:t>-</a:t>
            </a:r>
            <a:r>
              <a:rPr lang="sr" sz="2000" b="1" dirty="0">
                <a:solidFill>
                  <a:srgbClr val="274E13"/>
                </a:solidFill>
              </a:rPr>
              <a:t>Услове</a:t>
            </a:r>
            <a:r>
              <a:rPr lang="sr" sz="2000" dirty="0"/>
              <a:t> за сигурно и подстицајно одрастање и развој ученика;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 sz="2000" dirty="0"/>
              <a:t>-</a:t>
            </a:r>
            <a:r>
              <a:rPr lang="sr" sz="2000" b="1" dirty="0">
                <a:solidFill>
                  <a:srgbClr val="274E13"/>
                </a:solidFill>
              </a:rPr>
              <a:t>Заштиту</a:t>
            </a:r>
            <a:r>
              <a:rPr lang="sr" sz="2000" dirty="0"/>
              <a:t> од свих облика </a:t>
            </a:r>
            <a:r>
              <a:rPr lang="sr" sz="2000" dirty="0" smtClean="0"/>
              <a:t>НЗЗ</a:t>
            </a:r>
            <a:r>
              <a:rPr lang="en-US" sz="2000" dirty="0" smtClean="0"/>
              <a:t>;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274E13"/>
                </a:solidFill>
              </a:rPr>
              <a:t>-</a:t>
            </a:r>
            <a:r>
              <a:rPr lang="sr-Cyrl-RS" sz="2000" b="1" dirty="0" smtClean="0">
                <a:solidFill>
                  <a:srgbClr val="274E13"/>
                </a:solidFill>
              </a:rPr>
              <a:t>С</a:t>
            </a:r>
            <a:r>
              <a:rPr lang="sr" sz="2000" b="1" dirty="0" smtClean="0">
                <a:solidFill>
                  <a:srgbClr val="274E13"/>
                </a:solidFill>
              </a:rPr>
              <a:t>оцијалну </a:t>
            </a:r>
            <a:r>
              <a:rPr lang="sr" sz="2000" b="1" dirty="0">
                <a:solidFill>
                  <a:srgbClr val="274E13"/>
                </a:solidFill>
              </a:rPr>
              <a:t>реинтеграцију</a:t>
            </a:r>
            <a:r>
              <a:rPr lang="sr" sz="2000" dirty="0"/>
              <a:t> ученика који је извршио односно био изложен насиљу;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r-Cyrl-RS" sz="2000" dirty="0"/>
              <a:t>-</a:t>
            </a:r>
            <a:r>
              <a:rPr lang="sr" sz="2000" dirty="0" smtClean="0"/>
              <a:t>У </a:t>
            </a:r>
            <a:r>
              <a:rPr lang="sr" sz="2000" dirty="0"/>
              <a:t>свим поступцима који се тичу детета приоритетни принцип поступања је </a:t>
            </a:r>
            <a:r>
              <a:rPr lang="sr" sz="2000" b="1" dirty="0">
                <a:solidFill>
                  <a:srgbClr val="274E13"/>
                </a:solidFill>
              </a:rPr>
              <a:t>најбољи интерес детета</a:t>
            </a:r>
            <a:r>
              <a:rPr lang="sr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331100" y="526350"/>
            <a:ext cx="7272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Забрана НЗЗ односи се на: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ученике, запослене, родитеље, идр. законске заступнике и трећа лица.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Дефиниција насиља</a:t>
            </a:r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i="1" dirty="0">
                <a:solidFill>
                  <a:srgbClr val="7F6000"/>
                </a:solidFill>
              </a:rPr>
              <a:t>Под насиљем и злостављањем подразумева се </a:t>
            </a:r>
            <a:endParaRPr sz="2000" i="1" dirty="0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r" sz="2000" i="1" dirty="0">
                <a:solidFill>
                  <a:srgbClr val="7F6000"/>
                </a:solidFill>
              </a:rPr>
              <a:t>сваки облик једанпут учињеног, односно понављаног вербалног или невербалног понашања </a:t>
            </a:r>
            <a:r>
              <a:rPr lang="sr" sz="2000" i="1" dirty="0" smtClean="0">
                <a:solidFill>
                  <a:srgbClr val="7F6000"/>
                </a:solidFill>
              </a:rPr>
              <a:t>које </a:t>
            </a:r>
            <a:r>
              <a:rPr lang="sr" sz="2000" i="1" dirty="0">
                <a:solidFill>
                  <a:srgbClr val="7F6000"/>
                </a:solidFill>
              </a:rPr>
              <a:t>има за последицу стварно или потенцијално угрожавање здравља, развоја и достојанства личности ученика или запосленог.</a:t>
            </a:r>
            <a:endParaRPr sz="2000" i="1" dirty="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Облици насиља</a:t>
            </a:r>
            <a:endParaRPr dirty="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68000" y="1062325"/>
            <a:ext cx="8364300" cy="3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r" b="1"/>
              <a:t>Физичко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r" b="1"/>
              <a:t>Психичко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r" b="1"/>
              <a:t>Социјално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r" b="1"/>
              <a:t>Дигитално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</a:rPr>
              <a:t>Злоупотреба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</a:rPr>
              <a:t>Сексуално насиље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</a:rPr>
              <a:t>Насилни екстремизам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</a:rPr>
              <a:t>Трговина људима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</a:rPr>
              <a:t>Експлоатација детета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>
                <a:solidFill>
                  <a:srgbClr val="000000"/>
                </a:solidFill>
              </a:rPr>
              <a:t>Занемаривање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r" b="1"/>
              <a:t>         </a:t>
            </a:r>
            <a:endParaRPr b="1"/>
          </a:p>
        </p:txBody>
      </p:sp>
      <p:sp>
        <p:nvSpPr>
          <p:cNvPr id="103" name="Google Shape;103;p19"/>
          <p:cNvSpPr/>
          <p:nvPr/>
        </p:nvSpPr>
        <p:spPr>
          <a:xfrm>
            <a:off x="2976000" y="2040000"/>
            <a:ext cx="3012000" cy="1056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Остали облици НЗЗ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Превенција насиља</a:t>
            </a:r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dirty="0"/>
              <a:t>Превентивним активностима се: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r" dirty="0"/>
              <a:t>-</a:t>
            </a:r>
            <a:r>
              <a:rPr lang="sr" b="1" dirty="0"/>
              <a:t>подиже ниво свести</a:t>
            </a:r>
            <a:r>
              <a:rPr lang="sr" dirty="0"/>
              <a:t> и осетљивости за препознавање насиља;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dirty="0"/>
              <a:t>-негује </a:t>
            </a:r>
            <a:r>
              <a:rPr lang="sr" b="1" dirty="0"/>
              <a:t>атмосфера сарадње</a:t>
            </a:r>
            <a:r>
              <a:rPr lang="sr" dirty="0"/>
              <a:t> и толеранције;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dirty="0"/>
              <a:t>-</a:t>
            </a:r>
            <a:r>
              <a:rPr lang="sr" b="1" dirty="0"/>
              <a:t>унапређује познавање процедура</a:t>
            </a:r>
            <a:r>
              <a:rPr lang="sr" dirty="0"/>
              <a:t>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dirty="0"/>
              <a:t>-подстиче </a:t>
            </a:r>
            <a:r>
              <a:rPr lang="sr" b="1" dirty="0"/>
              <a:t>усвајање</a:t>
            </a:r>
            <a:r>
              <a:rPr lang="sr" dirty="0"/>
              <a:t> позитивних норми и облика понашања;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dirty="0"/>
              <a:t>-остварује упознавање о стратегијама пружања подршке ученицима са </a:t>
            </a:r>
            <a:r>
              <a:rPr lang="sr" b="1" dirty="0"/>
              <a:t>тешкоћама у развоју</a:t>
            </a:r>
            <a:r>
              <a:rPr lang="sr" dirty="0"/>
              <a:t>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dirty="0"/>
              <a:t>-развијају </a:t>
            </a:r>
            <a:r>
              <a:rPr lang="sr" b="1" dirty="0"/>
              <a:t>социоемоционалне компетенције</a:t>
            </a:r>
            <a:r>
              <a:rPr lang="sr" dirty="0"/>
              <a:t> ученика, родитеља и запослених.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156000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400" dirty="0"/>
              <a:t>Права, обавезе и одговорности свих у установи у превенцији насиља</a:t>
            </a:r>
            <a:endParaRPr sz="2400"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204000" y="708000"/>
            <a:ext cx="87960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1500" dirty="0" smtClean="0"/>
              <a:t>1.</a:t>
            </a:r>
            <a:r>
              <a:rPr lang="sr-Cyrl-RS" sz="1500" dirty="0" smtClean="0"/>
              <a:t>Обавеза установе је да </a:t>
            </a:r>
            <a:r>
              <a:rPr lang="sr-Cyrl-RS" sz="1500" b="1" dirty="0"/>
              <a:t>у</a:t>
            </a:r>
            <a:r>
              <a:rPr lang="sr" sz="1500" b="1" dirty="0" smtClean="0"/>
              <a:t>позн</a:t>
            </a:r>
            <a:r>
              <a:rPr lang="sr-Cyrl-RS" sz="1500" b="1" dirty="0" smtClean="0"/>
              <a:t>а</a:t>
            </a:r>
            <a:r>
              <a:rPr lang="sr" sz="1500" dirty="0" smtClean="0"/>
              <a:t> ученик</a:t>
            </a:r>
            <a:r>
              <a:rPr lang="sr-Cyrl-RS" sz="1500" dirty="0" smtClean="0"/>
              <a:t>е</a:t>
            </a:r>
            <a:r>
              <a:rPr lang="sr" sz="1500" dirty="0" smtClean="0"/>
              <a:t>, запослен</a:t>
            </a:r>
            <a:r>
              <a:rPr lang="sr-Cyrl-RS" sz="1500" dirty="0" smtClean="0"/>
              <a:t>е</a:t>
            </a:r>
            <a:r>
              <a:rPr lang="sr" sz="1500" dirty="0" smtClean="0"/>
              <a:t> </a:t>
            </a:r>
            <a:r>
              <a:rPr lang="sr" sz="1500" dirty="0"/>
              <a:t>и </a:t>
            </a:r>
            <a:r>
              <a:rPr lang="sr" sz="1500" dirty="0" smtClean="0"/>
              <a:t>родитељ</a:t>
            </a:r>
            <a:r>
              <a:rPr lang="sr-Cyrl-RS" sz="1500" dirty="0" smtClean="0"/>
              <a:t>е</a:t>
            </a:r>
            <a:r>
              <a:rPr lang="sr" sz="1500" dirty="0" smtClean="0"/>
              <a:t> </a:t>
            </a:r>
            <a:r>
              <a:rPr lang="sr" sz="1500" dirty="0"/>
              <a:t>са њиховим правима, одговорностима и обавезама;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sz="1500" dirty="0"/>
              <a:t>2.Запослени својим </a:t>
            </a:r>
            <a:r>
              <a:rPr lang="sr" sz="1500" b="1" dirty="0"/>
              <a:t>квалитетним радом</a:t>
            </a:r>
            <a:r>
              <a:rPr lang="sr" sz="1500" dirty="0"/>
              <a:t> обезбеђују подстицајну и безбедну средину;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sz="1500" dirty="0"/>
              <a:t>3.Одељењски старешина, наставник и стручни сарадник </a:t>
            </a:r>
            <a:r>
              <a:rPr lang="sr" sz="1500" b="1" dirty="0"/>
              <a:t>различитим садржајима</a:t>
            </a:r>
            <a:r>
              <a:rPr lang="sr" sz="1500" dirty="0"/>
              <a:t> доприносе стицању квалитетних знања и вештина за конструктивно решавање сукоба;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sz="1500" dirty="0"/>
              <a:t>4.У изради </a:t>
            </a:r>
            <a:r>
              <a:rPr lang="sr" sz="1500" b="1" dirty="0" smtClean="0"/>
              <a:t>ИОП-а</a:t>
            </a:r>
            <a:r>
              <a:rPr lang="sr-Cyrl-RS" sz="1500" dirty="0"/>
              <a:t> </a:t>
            </a:r>
            <a:r>
              <a:rPr lang="sr" sz="1500" dirty="0" smtClean="0"/>
              <a:t>по потреби</a:t>
            </a:r>
            <a:r>
              <a:rPr lang="sr-Cyrl-RS" sz="1500" dirty="0" smtClean="0"/>
              <a:t> се</a:t>
            </a:r>
            <a:r>
              <a:rPr lang="sr" sz="1500" dirty="0" smtClean="0"/>
              <a:t> </a:t>
            </a:r>
            <a:r>
              <a:rPr lang="sr" sz="1500" dirty="0"/>
              <a:t>укључује представник Тима за заштиту;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sz="1500" dirty="0"/>
              <a:t>5.Одељ.стар., наставник и стручни сарадник </a:t>
            </a:r>
            <a:r>
              <a:rPr lang="sr" sz="1500" b="1" dirty="0"/>
              <a:t>штити приватност </a:t>
            </a:r>
            <a:r>
              <a:rPr lang="sr" sz="1500" b="1" dirty="0" smtClean="0"/>
              <a:t>детета</a:t>
            </a:r>
            <a:r>
              <a:rPr lang="sr-Cyrl-RS" sz="1500" b="1" dirty="0" smtClean="0"/>
              <a:t> </a:t>
            </a:r>
            <a:r>
              <a:rPr lang="sr" sz="1500" dirty="0" smtClean="0"/>
              <a:t>(</a:t>
            </a:r>
            <a:r>
              <a:rPr lang="sr" sz="1500" dirty="0"/>
              <a:t>породица, дом, преписка);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sz="1500" dirty="0"/>
              <a:t>6.</a:t>
            </a:r>
            <a:r>
              <a:rPr lang="sr" sz="1500" b="1" dirty="0"/>
              <a:t>Ученици </a:t>
            </a:r>
            <a:r>
              <a:rPr lang="sr-Cyrl-RS" sz="1500" b="1" dirty="0" smtClean="0"/>
              <a:t>су дужни да </a:t>
            </a:r>
            <a:r>
              <a:rPr lang="sr" sz="1500" b="1" dirty="0" smtClean="0"/>
              <a:t>поштују</a:t>
            </a:r>
            <a:r>
              <a:rPr lang="sr" sz="1500" dirty="0" smtClean="0"/>
              <a:t> </a:t>
            </a:r>
            <a:r>
              <a:rPr lang="sr" sz="1500" dirty="0"/>
              <a:t>личност других, учествују у превентивним активностима;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sz="1500" dirty="0"/>
              <a:t>7.</a:t>
            </a:r>
            <a:r>
              <a:rPr lang="sr" sz="1500" b="1" dirty="0"/>
              <a:t>Родитељ</a:t>
            </a:r>
            <a:r>
              <a:rPr lang="sr" sz="1500" dirty="0"/>
              <a:t> је дужан да у најбољем интересу детета </a:t>
            </a:r>
            <a:r>
              <a:rPr lang="sr" sz="1500" b="1" dirty="0"/>
              <a:t>сарађује</a:t>
            </a:r>
            <a:r>
              <a:rPr lang="sr" sz="1500" dirty="0"/>
              <a:t> са установом, учествује у превент.активн. </a:t>
            </a:r>
            <a:r>
              <a:rPr lang="sr" sz="1500" b="1" dirty="0"/>
              <a:t>уважава</a:t>
            </a:r>
            <a:r>
              <a:rPr lang="sr" sz="1500" dirty="0"/>
              <a:t> и поштује ученике, запослене, трећа лица;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" sz="1500" dirty="0"/>
              <a:t>8.Ако родитељ својим понашањем изазива или доприноси појави насиља, </a:t>
            </a:r>
            <a:r>
              <a:rPr lang="sr" sz="1500" b="1" dirty="0"/>
              <a:t>директор</a:t>
            </a:r>
            <a:r>
              <a:rPr lang="sr" sz="1500" dirty="0"/>
              <a:t>: одмах обавештава јавног тужиоца и полицију, а затим електронским путем и ШУ;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sr" sz="1500" dirty="0"/>
              <a:t>9.Ако се родитељ не одазива на позив школе, </a:t>
            </a:r>
            <a:r>
              <a:rPr lang="sr" sz="1500" b="1" dirty="0"/>
              <a:t>школа подноси прекршајну</a:t>
            </a:r>
            <a:r>
              <a:rPr lang="sr" sz="1500" dirty="0"/>
              <a:t>, односно кривичну пријаву и обраћа се Центру за социјални рад.</a:t>
            </a:r>
            <a:endParaRPr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1842</Words>
  <Application>Microsoft Office PowerPoint</Application>
  <PresentationFormat>On-screen Show (16:9)</PresentationFormat>
  <Paragraphs>183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Open Sans</vt:lpstr>
      <vt:lpstr>PT Sans Narrow</vt:lpstr>
      <vt:lpstr>Tropic</vt:lpstr>
      <vt:lpstr>Правилник  о протоколу поступања у установи у одговору на насиље, злостављање и занемаривање</vt:lpstr>
      <vt:lpstr>Шта Правилник прописује?</vt:lpstr>
      <vt:lpstr>Примена Правилника</vt:lpstr>
      <vt:lpstr>У примени Правилника школа је дужна да обезбеди:</vt:lpstr>
      <vt:lpstr>Забрана НЗЗ односи се на:  ученике, запослене, родитеље, идр. законске заступнике и трећа лица.</vt:lpstr>
      <vt:lpstr>Дефиниција насиља</vt:lpstr>
      <vt:lpstr>Облици насиља</vt:lpstr>
      <vt:lpstr>Превенција насиља</vt:lpstr>
      <vt:lpstr>Права, обавезе и одговорности свих у установи у превенцији насиља</vt:lpstr>
      <vt:lpstr>Програм заштите од насиља</vt:lpstr>
      <vt:lpstr>Тим за заштиту</vt:lpstr>
      <vt:lpstr>Интервентне активности се примењују у ситуацијама насиља:  -вршњачког насиља: ученик-ученик -запосленог и ученика -родитеља и ученика -родитеља и запосленог -ученика и запосленог -трећег лица и: ученика, запосленог, родитеља.</vt:lpstr>
      <vt:lpstr>Установа интервенише увек  када постоји сумња или сазнање да дете трпи насиље без обзира  где се догодило  или се догађа или  где се припрема</vt:lpstr>
      <vt:lpstr>Заштита запослених</vt:lpstr>
      <vt:lpstr>Разврставање насиља</vt:lpstr>
      <vt:lpstr>Интервенција према нивоима насиља</vt:lpstr>
      <vt:lpstr>PowerPoint Presentation</vt:lpstr>
      <vt:lpstr>PowerPoint Presentation</vt:lpstr>
      <vt:lpstr>Редослед поступања у интервенцији</vt:lpstr>
      <vt:lpstr>План заштите  сачињава одељењски старешина у сарадњи са Тимом, а по потреби и са надлежним службама или Тимом за инклузивно образовање. Сачињава се за све учеснике другог и трећег нивоа насиља.</vt:lpstr>
      <vt:lpstr>Документација, анализа и извештавање</vt:lpstr>
      <vt:lpstr>Из Правилника о обављању  друштвено - корисног односно хуманитарног рада</vt:lpstr>
      <vt:lpstr>Друштвено користан хуманитаран рад</vt:lpstr>
      <vt:lpstr>Друштвено – користан односно хуманитаран рад</vt:lpstr>
      <vt:lpstr>Одређивање, праћење и евидентирање ДКХР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Правилник  о протоколу поступања у установи у одговору на насиље, злостављање и занемаривање</dc:title>
  <dc:creator>userG</dc:creator>
  <cp:lastModifiedBy>SU Jagodina</cp:lastModifiedBy>
  <cp:revision>8</cp:revision>
  <dcterms:modified xsi:type="dcterms:W3CDTF">2021-10-08T07:13:55Z</dcterms:modified>
</cp:coreProperties>
</file>