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75" r:id="rId6"/>
    <p:sldId id="260" r:id="rId7"/>
    <p:sldId id="262" r:id="rId8"/>
    <p:sldId id="269" r:id="rId9"/>
    <p:sldId id="261" r:id="rId10"/>
    <p:sldId id="271" r:id="rId11"/>
    <p:sldId id="272" r:id="rId12"/>
    <p:sldId id="273" r:id="rId13"/>
    <p:sldId id="27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Светски дан књиге за децу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/>
              <a:t>Од 1967. године, сваког 2. априла, на рођендан Ханса Кристијана Андерсена, </a:t>
            </a:r>
            <a:endParaRPr lang="sr-Latn-RS" dirty="0"/>
          </a:p>
          <a:p>
            <a:pPr algn="ctr"/>
            <a:r>
              <a:rPr lang="ru-RU" dirty="0"/>
              <a:t>обележава се овај дан.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i2.wp.com/www.rasen.rs/wp-content/uploads/2017/08/Bukvar-Orfelinov.png?resize=529%2C75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295400"/>
            <a:ext cx="4199267" cy="5187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8229600" cy="1143000"/>
          </a:xfrm>
        </p:spPr>
        <p:txBody>
          <a:bodyPr>
            <a:normAutofit/>
          </a:bodyPr>
          <a:lstStyle/>
          <a:p>
            <a:r>
              <a:rPr lang="sr-Cyrl-CS" sz="2200" b="1" dirty="0"/>
              <a:t>Вук Стефановић Караџић, Први српски буквар, Беч, 1827. године</a:t>
            </a:r>
            <a:br>
              <a:rPr lang="en-US" b="1" dirty="0"/>
            </a:br>
            <a:endParaRPr lang="en-US" dirty="0"/>
          </a:p>
        </p:txBody>
      </p:sp>
      <p:pic>
        <p:nvPicPr>
          <p:cNvPr id="3" name="Picture 2" descr="https://i0.wp.com/www.rasen.rs/wp-content/uploads/2017/08/Vukov-bukvar.jpg?fit=352%2C52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590800"/>
            <a:ext cx="2973388" cy="339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CS" sz="2000" b="1" dirty="0"/>
              <a:t>Први буквар Петра </a:t>
            </a:r>
            <a:r>
              <a:rPr lang="sr-Cyrl-CS" sz="2400" b="1" dirty="0"/>
              <a:t>Радовановића</a:t>
            </a:r>
            <a:r>
              <a:rPr lang="sr-Cyrl-CS" sz="2000" b="1" dirty="0"/>
              <a:t>, штампан у Србији, 1838. године</a:t>
            </a:r>
            <a:endParaRPr lang="en-US" sz="2000" b="1" dirty="0"/>
          </a:p>
        </p:txBody>
      </p:sp>
      <p:pic>
        <p:nvPicPr>
          <p:cNvPr id="3" name="Picture 2" descr="https://i1.wp.com/www.rasen.rs/wp-content/uploads/2017/08/srpski-bukvar.jpg?resize=600%2C80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2362200"/>
            <a:ext cx="2971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sr-Cyrl-CS" sz="2700" b="1" dirty="0"/>
              <a:t>Ђура Даничић, Нови српки буквар, Беч, 1854.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 descr="https://i0.wp.com/www.rasen.rs/wp-content/uploads/2017/08/Djura-Danicic.jpg?fit=340%2C54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9924" y="1601536"/>
            <a:ext cx="3724275" cy="472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r-Cyrl-CS" dirty="0"/>
              <a:t>Ханс Кристијан Андерсен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„Ништа не смета </a:t>
            </a:r>
            <a:endParaRPr lang="en-US" dirty="0"/>
          </a:p>
          <a:p>
            <a:r>
              <a:rPr lang="ru-RU" dirty="0"/>
              <a:t>што се неко родио </a:t>
            </a:r>
            <a:endParaRPr lang="en-US" dirty="0"/>
          </a:p>
          <a:p>
            <a:r>
              <a:rPr lang="ru-RU" dirty="0"/>
              <a:t>у пачијем гнезду,</a:t>
            </a:r>
          </a:p>
          <a:p>
            <a:r>
              <a:rPr lang="ru-RU" dirty="0"/>
              <a:t>само кад се излегао </a:t>
            </a:r>
            <a:endParaRPr lang="en-US" dirty="0"/>
          </a:p>
          <a:p>
            <a:r>
              <a:rPr lang="ru-RU" dirty="0"/>
              <a:t>из лабуђег јајета.“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CS" dirty="0"/>
              <a:t>Ханс Кристијан Андерсен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CS" sz="2800" dirty="0"/>
              <a:t> Дански књижевник </a:t>
            </a:r>
            <a:endParaRPr lang="sr-Latn-RS" sz="2800" dirty="0"/>
          </a:p>
          <a:p>
            <a:r>
              <a:rPr lang="sr-Cyrl-CS" sz="2800" dirty="0"/>
              <a:t> Један од највећих светских бајкописаца</a:t>
            </a:r>
          </a:p>
          <a:p>
            <a:r>
              <a:rPr lang="sr-Cyrl-CS" sz="2800" dirty="0"/>
              <a:t> </a:t>
            </a:r>
            <a:r>
              <a:rPr lang="ru-RU" sz="2800" dirty="0"/>
              <a:t>Многи сматрају да његов живот подсећа на бајку „Ружно паче“ </a:t>
            </a:r>
          </a:p>
          <a:p>
            <a:r>
              <a:rPr lang="ru-RU" sz="2800" dirty="0"/>
              <a:t>Тешко и сиромашно детињство олакшавао је једино бег у свет бајки </a:t>
            </a:r>
          </a:p>
          <a:p>
            <a:r>
              <a:rPr lang="ru-RU" sz="2800" dirty="0"/>
              <a:t>Тај свет га је и спасао беде</a:t>
            </a:r>
          </a:p>
          <a:p>
            <a:r>
              <a:rPr lang="ru-RU" sz="2800" dirty="0"/>
              <a:t> Његов живот се претворио у најлепшу бајку о којој је могао само да машта у детињству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CS" dirty="0"/>
              <a:t>БАЈКЕ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Написао је око 160 бајки које су преведене на велики број језика (више него било која друга литература, изузев Библије)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 Мала сирена</a:t>
            </a:r>
          </a:p>
          <a:p>
            <a:r>
              <a:rPr lang="ru-RU" dirty="0"/>
              <a:t> Девојчице са шибицама</a:t>
            </a:r>
          </a:p>
          <a:p>
            <a:r>
              <a:rPr lang="ru-RU" dirty="0"/>
              <a:t>Царево ново одело</a:t>
            </a:r>
          </a:p>
          <a:p>
            <a:r>
              <a:rPr lang="ru-RU" dirty="0"/>
              <a:t> Оловни војник</a:t>
            </a:r>
          </a:p>
          <a:p>
            <a:r>
              <a:rPr lang="ru-RU" dirty="0"/>
              <a:t> Цвеће мале Иде</a:t>
            </a:r>
          </a:p>
          <a:p>
            <a:r>
              <a:rPr lang="ru-RU" dirty="0"/>
              <a:t> Снежна краљица</a:t>
            </a:r>
          </a:p>
          <a:p>
            <a:r>
              <a:rPr lang="ru-RU" dirty="0"/>
              <a:t> Палчица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Цртани филмови и представе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Данас се снимају најзанимљивији цртани филмови, изводе најбоље представе и штампају најтраженије сликовнице на планети по његовим бајкама</a:t>
            </a:r>
          </a:p>
          <a:p>
            <a:endParaRPr lang="ru-RU" dirty="0"/>
          </a:p>
          <a:p>
            <a:endParaRPr lang="en-US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F787BBE-DBB5-4426-90BD-5908655EA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629891">
            <a:off x="4813605" y="3866213"/>
            <a:ext cx="2706859" cy="168873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5EFBF03E-5C1C-4666-B7A0-59BF5C76C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60748">
            <a:off x="2994783" y="3779604"/>
            <a:ext cx="1908213" cy="237155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1410F6CE-712A-4014-9E16-0448F216E5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715776">
            <a:off x="170510" y="4100466"/>
            <a:ext cx="2932430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71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/>
              <a:t>Први српски буквар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 err="1"/>
              <a:t>Књижица</a:t>
            </a:r>
            <a:r>
              <a:rPr lang="en-US" dirty="0"/>
              <a:t> </a:t>
            </a:r>
            <a:r>
              <a:rPr lang="en-US" dirty="0" err="1"/>
              <a:t>димензија</a:t>
            </a:r>
            <a:r>
              <a:rPr lang="en-US" dirty="0"/>
              <a:t> 10,1 </a:t>
            </a:r>
            <a:r>
              <a:rPr lang="en-US" dirty="0" err="1"/>
              <a:t>са</a:t>
            </a:r>
            <a:r>
              <a:rPr lang="en-US" dirty="0"/>
              <a:t> 7,8 </a:t>
            </a:r>
            <a:r>
              <a:rPr lang="en-US" dirty="0" err="1"/>
              <a:t>центиметара</a:t>
            </a:r>
            <a:r>
              <a:rPr lang="en-US" dirty="0"/>
              <a:t>, </a:t>
            </a:r>
            <a:r>
              <a:rPr lang="en-US" dirty="0" err="1"/>
              <a:t>од</a:t>
            </a:r>
            <a:r>
              <a:rPr lang="en-US" dirty="0"/>
              <a:t> </a:t>
            </a:r>
            <a:r>
              <a:rPr lang="en-US" dirty="0" err="1"/>
              <a:t>свега</a:t>
            </a:r>
            <a:r>
              <a:rPr lang="en-US" dirty="0"/>
              <a:t> </a:t>
            </a:r>
            <a:r>
              <a:rPr lang="en-US" dirty="0" err="1"/>
              <a:t>четири</a:t>
            </a:r>
            <a:r>
              <a:rPr lang="en-US" dirty="0"/>
              <a:t> </a:t>
            </a:r>
            <a:r>
              <a:rPr lang="en-US" dirty="0" err="1"/>
              <a:t>стране</a:t>
            </a:r>
            <a:r>
              <a:rPr lang="en-US" dirty="0"/>
              <a:t>,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којима</a:t>
            </a:r>
            <a:r>
              <a:rPr lang="en-US" dirty="0"/>
              <a:t> </a:t>
            </a:r>
            <a:r>
              <a:rPr lang="sr-Cyrl-CS" dirty="0"/>
              <a:t>су</a:t>
            </a:r>
            <a:r>
              <a:rPr lang="en-US" dirty="0"/>
              <a:t> </a:t>
            </a:r>
            <a:r>
              <a:rPr lang="en-US" dirty="0" err="1"/>
              <a:t>били</a:t>
            </a:r>
            <a:r>
              <a:rPr lang="en-US" dirty="0"/>
              <a:t> </a:t>
            </a:r>
            <a:r>
              <a:rPr lang="en-US" dirty="0" err="1"/>
              <a:t>отиснути</a:t>
            </a:r>
            <a:r>
              <a:rPr lang="sr-Cyrl-CS" dirty="0"/>
              <a:t>:</a:t>
            </a:r>
            <a:r>
              <a:rPr lang="en-US" dirty="0"/>
              <a:t> 37 </a:t>
            </a:r>
            <a:r>
              <a:rPr lang="en-US" dirty="0" err="1"/>
              <a:t>слова</a:t>
            </a:r>
            <a:r>
              <a:rPr lang="en-US" dirty="0"/>
              <a:t> </a:t>
            </a:r>
            <a:r>
              <a:rPr lang="en-US" dirty="0" err="1"/>
              <a:t>азбуке</a:t>
            </a:r>
            <a:r>
              <a:rPr lang="en-US" dirty="0"/>
              <a:t>, </a:t>
            </a:r>
            <a:r>
              <a:rPr lang="en-US" dirty="0" err="1"/>
              <a:t>молитва</a:t>
            </a:r>
            <a:r>
              <a:rPr lang="en-US" dirty="0"/>
              <a:t> 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/>
              <a:t>вежбање</a:t>
            </a:r>
            <a:r>
              <a:rPr lang="en-US" dirty="0"/>
              <a:t> </a:t>
            </a:r>
            <a:r>
              <a:rPr lang="en-US" dirty="0" err="1"/>
              <a:t>читања</a:t>
            </a:r>
            <a:r>
              <a:rPr lang="en-US" dirty="0"/>
              <a:t> и </a:t>
            </a:r>
            <a:r>
              <a:rPr lang="en-US" dirty="0" err="1"/>
              <a:t>неколико</a:t>
            </a:r>
            <a:r>
              <a:rPr lang="en-US" dirty="0"/>
              <a:t> </a:t>
            </a:r>
            <a:r>
              <a:rPr lang="en-US" dirty="0" err="1"/>
              <a:t>бројева</a:t>
            </a:r>
            <a:r>
              <a:rPr lang="en-US" dirty="0"/>
              <a:t> 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/>
              <a:t>учење</a:t>
            </a:r>
            <a:r>
              <a:rPr lang="en-US" dirty="0"/>
              <a:t> </a:t>
            </a:r>
            <a:r>
              <a:rPr lang="en-US" dirty="0" err="1"/>
              <a:t>рачунања</a:t>
            </a:r>
            <a:endParaRPr lang="en-US" dirty="0"/>
          </a:p>
          <a:p>
            <a:pPr fontAlgn="base"/>
            <a:r>
              <a:rPr lang="en-US" dirty="0" err="1"/>
              <a:t>Штампан</a:t>
            </a:r>
            <a:r>
              <a:rPr lang="en-US" dirty="0"/>
              <a:t> </a:t>
            </a:r>
            <a:r>
              <a:rPr lang="en-US" dirty="0" err="1"/>
              <a:t>је</a:t>
            </a:r>
            <a:r>
              <a:rPr lang="en-US" dirty="0"/>
              <a:t> 20. </a:t>
            </a:r>
            <a:r>
              <a:rPr lang="en-US" dirty="0" err="1"/>
              <a:t>маја</a:t>
            </a:r>
            <a:r>
              <a:rPr lang="en-US" dirty="0"/>
              <a:t> 1579. </a:t>
            </a:r>
            <a:r>
              <a:rPr lang="en-US" dirty="0" err="1"/>
              <a:t>године</a:t>
            </a:r>
            <a:r>
              <a:rPr lang="en-US" dirty="0"/>
              <a:t>, </a:t>
            </a:r>
            <a:r>
              <a:rPr lang="sr-Cyrl-CS" dirty="0"/>
              <a:t>у Венецији, </a:t>
            </a:r>
            <a:r>
              <a:rPr lang="en-US" dirty="0"/>
              <a:t>а </a:t>
            </a:r>
            <a:r>
              <a:rPr lang="en-US" dirty="0" err="1"/>
              <a:t>пет</a:t>
            </a:r>
            <a:r>
              <a:rPr lang="en-US" dirty="0"/>
              <a:t> </a:t>
            </a:r>
            <a:r>
              <a:rPr lang="en-US" dirty="0" err="1"/>
              <a:t>дана</a:t>
            </a:r>
            <a:r>
              <a:rPr lang="en-US" dirty="0"/>
              <a:t> </a:t>
            </a:r>
            <a:r>
              <a:rPr lang="en-US" dirty="0" err="1"/>
              <a:t>касније</a:t>
            </a:r>
            <a:r>
              <a:rPr lang="en-US" dirty="0"/>
              <a:t> </a:t>
            </a:r>
            <a:r>
              <a:rPr lang="en-US" dirty="0" err="1"/>
              <a:t>изашло</a:t>
            </a:r>
            <a:r>
              <a:rPr lang="en-US" dirty="0"/>
              <a:t> </a:t>
            </a:r>
            <a:r>
              <a:rPr lang="en-US" dirty="0" err="1"/>
              <a:t>је</a:t>
            </a:r>
            <a:r>
              <a:rPr lang="en-US" dirty="0"/>
              <a:t> </a:t>
            </a:r>
            <a:r>
              <a:rPr lang="en-US" dirty="0" err="1"/>
              <a:t>друго</a:t>
            </a:r>
            <a:r>
              <a:rPr lang="en-US" dirty="0"/>
              <a:t>, </a:t>
            </a:r>
            <a:r>
              <a:rPr lang="en-US" dirty="0" err="1"/>
              <a:t>четворолисно</a:t>
            </a:r>
            <a:r>
              <a:rPr lang="en-US" dirty="0"/>
              <a:t> </a:t>
            </a:r>
            <a:r>
              <a:rPr lang="en-US" dirty="0" err="1"/>
              <a:t>издање</a:t>
            </a:r>
            <a:r>
              <a:rPr lang="en-US" dirty="0"/>
              <a:t>,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осам</a:t>
            </a:r>
            <a:r>
              <a:rPr lang="en-US" dirty="0"/>
              <a:t> </a:t>
            </a:r>
            <a:r>
              <a:rPr lang="en-US" dirty="0" err="1"/>
              <a:t>страна</a:t>
            </a:r>
            <a:endParaRPr lang="sr-Cyrl-CS" dirty="0"/>
          </a:p>
          <a:p>
            <a:pPr fontAlgn="base"/>
            <a:r>
              <a:rPr lang="en-US" dirty="0" err="1"/>
              <a:t>Ове</a:t>
            </a:r>
            <a:r>
              <a:rPr lang="en-US" dirty="0"/>
              <a:t> </a:t>
            </a:r>
            <a:r>
              <a:rPr lang="en-US" dirty="0" err="1"/>
              <a:t>букваре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српскословенском</a:t>
            </a:r>
            <a:r>
              <a:rPr lang="en-US" dirty="0"/>
              <a:t> </a:t>
            </a:r>
            <a:r>
              <a:rPr lang="en-US" dirty="0" err="1"/>
              <a:t>саставио</a:t>
            </a:r>
            <a:r>
              <a:rPr lang="en-US" dirty="0"/>
              <a:t> </a:t>
            </a:r>
            <a:r>
              <a:rPr lang="en-US" dirty="0" err="1"/>
              <a:t>је</a:t>
            </a:r>
            <a:r>
              <a:rPr lang="en-US" dirty="0"/>
              <a:t> </a:t>
            </a:r>
            <a:r>
              <a:rPr lang="en-US" dirty="0" err="1"/>
              <a:t>инок</a:t>
            </a:r>
            <a:r>
              <a:rPr lang="en-US" dirty="0"/>
              <a:t> </a:t>
            </a:r>
            <a:r>
              <a:rPr lang="en-US" dirty="0" err="1"/>
              <a:t>Сава</a:t>
            </a:r>
            <a:r>
              <a:rPr lang="en-US" dirty="0"/>
              <a:t> </a:t>
            </a:r>
            <a:r>
              <a:rPr lang="en-US" dirty="0" err="1"/>
              <a:t>из</a:t>
            </a:r>
            <a:r>
              <a:rPr lang="en-US" dirty="0"/>
              <a:t> </a:t>
            </a:r>
            <a:r>
              <a:rPr lang="en-US" dirty="0" err="1"/>
              <a:t>манастира</a:t>
            </a:r>
            <a:r>
              <a:rPr lang="en-US" dirty="0"/>
              <a:t> </a:t>
            </a:r>
            <a:r>
              <a:rPr lang="en-US" dirty="0" err="1"/>
              <a:t>Градиште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i0.wp.com/www.rasen.rs/wp-content/uploads/2017/08/prvi-srpski-bukvar.jpg?resize=664%2C49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231634"/>
            <a:ext cx="5943600" cy="4394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/>
              <a:t>Највећи српски буквар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1676400"/>
            <a:ext cx="77724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CS" sz="3200" dirty="0" err="1"/>
              <a:t>П</a:t>
            </a:r>
            <a:r>
              <a:rPr lang="en-US" sz="3200" dirty="0" err="1"/>
              <a:t>риређивач</a:t>
            </a:r>
            <a:r>
              <a:rPr lang="sr-Cyrl-CS" sz="3200" dirty="0"/>
              <a:t>: </a:t>
            </a:r>
            <a:r>
              <a:rPr lang="en-US" sz="3200" dirty="0"/>
              <a:t> </a:t>
            </a:r>
            <a:r>
              <a:rPr lang="en-US" sz="3200" dirty="0" err="1"/>
              <a:t>Гаврил</a:t>
            </a:r>
            <a:r>
              <a:rPr lang="sr-Cyrl-CS" sz="3200" dirty="0"/>
              <a:t>о </a:t>
            </a:r>
            <a:r>
              <a:rPr lang="en-US" sz="3200" dirty="0" err="1"/>
              <a:t>Стефановић</a:t>
            </a:r>
            <a:r>
              <a:rPr lang="sr-Cyrl-CS" sz="3200" dirty="0"/>
              <a:t> В</a:t>
            </a:r>
            <a:r>
              <a:rPr lang="en-US" sz="3200" dirty="0" err="1"/>
              <a:t>енцловић</a:t>
            </a:r>
            <a:endParaRPr lang="sr-Cyrl-CS" sz="3200" dirty="0"/>
          </a:p>
          <a:p>
            <a:pPr>
              <a:buFont typeface="Arial" pitchFamily="34" charset="0"/>
              <a:buChar char="•"/>
            </a:pPr>
            <a:r>
              <a:rPr lang="sr-Cyrl-CS" sz="2800" dirty="0" err="1"/>
              <a:t>И</a:t>
            </a:r>
            <a:r>
              <a:rPr lang="en-US" sz="2800" dirty="0"/>
              <a:t>з 1717. </a:t>
            </a:r>
            <a:r>
              <a:rPr lang="en-US" sz="2800" dirty="0" err="1"/>
              <a:t>године</a:t>
            </a:r>
            <a:r>
              <a:rPr lang="en-US" sz="2800" dirty="0"/>
              <a:t>  </a:t>
            </a:r>
            <a:endParaRPr lang="sr-Cyrl-CS" sz="2800" dirty="0"/>
          </a:p>
          <a:p>
            <a:pPr>
              <a:buFont typeface="Arial" pitchFamily="34" charset="0"/>
              <a:buChar char="•"/>
            </a:pPr>
            <a:r>
              <a:rPr lang="sr-Cyrl-CS" sz="2800" dirty="0" err="1"/>
              <a:t>П</a:t>
            </a:r>
            <a:r>
              <a:rPr lang="en-US" sz="2800" dirty="0" err="1"/>
              <a:t>реко</a:t>
            </a:r>
            <a:r>
              <a:rPr lang="en-US" sz="2800" dirty="0"/>
              <a:t> </a:t>
            </a:r>
            <a:r>
              <a:rPr lang="en-US" sz="2800" dirty="0" err="1"/>
              <a:t>шест</a:t>
            </a:r>
            <a:r>
              <a:rPr lang="sr-Cyrl-CS" sz="2800" dirty="0"/>
              <a:t>ст</a:t>
            </a:r>
            <a:r>
              <a:rPr lang="en-US" sz="2800" dirty="0"/>
              <a:t>о </a:t>
            </a:r>
            <a:r>
              <a:rPr lang="en-US" sz="2800" dirty="0" err="1"/>
              <a:t>страна</a:t>
            </a:r>
            <a:endParaRPr lang="sr-Cyrl-CS" sz="2800" dirty="0"/>
          </a:p>
          <a:p>
            <a:pPr>
              <a:buFont typeface="Arial" pitchFamily="34" charset="0"/>
              <a:buChar char="•"/>
            </a:pPr>
            <a:r>
              <a:rPr lang="en-US" sz="2800" dirty="0"/>
              <a:t> </a:t>
            </a:r>
            <a:r>
              <a:rPr lang="sr-Cyrl-CS" sz="2800" dirty="0" err="1"/>
              <a:t>В</a:t>
            </a:r>
            <a:r>
              <a:rPr lang="en-US" sz="2800" dirty="0" err="1"/>
              <a:t>ећи</a:t>
            </a:r>
            <a:r>
              <a:rPr lang="en-US" sz="2800" dirty="0"/>
              <a:t> </a:t>
            </a:r>
            <a:r>
              <a:rPr lang="en-US" sz="2800" dirty="0" err="1"/>
              <a:t>део</a:t>
            </a:r>
            <a:r>
              <a:rPr lang="en-US" sz="2800" dirty="0"/>
              <a:t> </a:t>
            </a:r>
            <a:r>
              <a:rPr lang="en-US" sz="2800" dirty="0" err="1"/>
              <a:t>овог</a:t>
            </a:r>
            <a:r>
              <a:rPr lang="en-US" sz="2800" dirty="0"/>
              <a:t> </a:t>
            </a:r>
            <a:r>
              <a:rPr lang="en-US" sz="2800" dirty="0" err="1"/>
              <a:t>буквара</a:t>
            </a:r>
            <a:r>
              <a:rPr lang="en-US" sz="2800" dirty="0"/>
              <a:t> </a:t>
            </a:r>
            <a:r>
              <a:rPr lang="en-US" sz="2800" dirty="0" err="1"/>
              <a:t>чиниле</a:t>
            </a:r>
            <a:r>
              <a:rPr lang="en-US" sz="2800" dirty="0"/>
              <a:t> </a:t>
            </a:r>
            <a:r>
              <a:rPr lang="sr-Cyrl-CS" sz="2800" dirty="0"/>
              <a:t>су </a:t>
            </a:r>
            <a:r>
              <a:rPr lang="en-US" sz="2800" dirty="0" err="1"/>
              <a:t>различите</a:t>
            </a:r>
            <a:r>
              <a:rPr lang="en-US" sz="2800" dirty="0"/>
              <a:t> </a:t>
            </a:r>
            <a:r>
              <a:rPr lang="en-US" sz="2800" dirty="0" err="1"/>
              <a:t>молитве</a:t>
            </a:r>
            <a:r>
              <a:rPr lang="en-US" sz="28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CS" dirty="0"/>
              <a:t>Словенски буквар Захарија Орфелина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CS" dirty="0"/>
              <a:t>Шт</a:t>
            </a:r>
            <a:r>
              <a:rPr lang="en-US" dirty="0" err="1"/>
              <a:t>ампан</a:t>
            </a:r>
            <a:r>
              <a:rPr lang="en-US" dirty="0"/>
              <a:t> </a:t>
            </a:r>
            <a:r>
              <a:rPr lang="en-US" dirty="0" err="1"/>
              <a:t>је</a:t>
            </a:r>
            <a:r>
              <a:rPr lang="en-US" dirty="0"/>
              <a:t> у </a:t>
            </a:r>
            <a:r>
              <a:rPr lang="en-US" dirty="0" err="1"/>
              <a:t>Венецији</a:t>
            </a:r>
            <a:r>
              <a:rPr lang="sr-Cyrl-CS" dirty="0"/>
              <a:t> </a:t>
            </a:r>
            <a:r>
              <a:rPr lang="en-US" dirty="0"/>
              <a:t>1767. </a:t>
            </a:r>
            <a:r>
              <a:rPr lang="en-US" dirty="0" err="1"/>
              <a:t>године</a:t>
            </a:r>
            <a:endParaRPr lang="sr-Cyrl-CS" dirty="0"/>
          </a:p>
          <a:p>
            <a:r>
              <a:rPr lang="en-US" dirty="0" err="1"/>
              <a:t>Орфелин</a:t>
            </a:r>
            <a:r>
              <a:rPr lang="en-US" dirty="0"/>
              <a:t> </a:t>
            </a:r>
            <a:r>
              <a:rPr lang="en-US" dirty="0" err="1"/>
              <a:t>је</a:t>
            </a:r>
            <a:r>
              <a:rPr lang="en-US" dirty="0"/>
              <a:t> </a:t>
            </a:r>
            <a:r>
              <a:rPr lang="en-US" dirty="0" err="1"/>
              <a:t>развио</a:t>
            </a:r>
            <a:r>
              <a:rPr lang="en-US" dirty="0"/>
              <a:t> и </a:t>
            </a:r>
            <a:r>
              <a:rPr lang="en-US" dirty="0" err="1"/>
              <a:t>посеб</a:t>
            </a:r>
            <a:r>
              <a:rPr lang="sr-Cyrl-CS" dirty="0"/>
              <a:t>ну</a:t>
            </a:r>
            <a:r>
              <a:rPr lang="en-US" dirty="0"/>
              <a:t> </a:t>
            </a:r>
            <a:r>
              <a:rPr lang="en-US" dirty="0" err="1"/>
              <a:t>наставн</a:t>
            </a:r>
            <a:r>
              <a:rPr lang="sr-Cyrl-CS" dirty="0"/>
              <a:t>у</a:t>
            </a:r>
            <a:r>
              <a:rPr lang="en-US" dirty="0"/>
              <a:t> </a:t>
            </a:r>
            <a:r>
              <a:rPr lang="en-US" dirty="0" err="1"/>
              <a:t>метод</a:t>
            </a:r>
            <a:r>
              <a:rPr lang="sr-Cyrl-CS" dirty="0"/>
              <a:t>у</a:t>
            </a:r>
            <a:r>
              <a:rPr lang="en-US" dirty="0"/>
              <a:t>: </a:t>
            </a:r>
            <a:r>
              <a:rPr lang="en-US" dirty="0" err="1"/>
              <a:t>ученицима</a:t>
            </a:r>
            <a:r>
              <a:rPr lang="en-US" dirty="0"/>
              <a:t> </a:t>
            </a:r>
            <a:r>
              <a:rPr lang="en-US" dirty="0" err="1"/>
              <a:t>је</a:t>
            </a:r>
            <a:r>
              <a:rPr lang="en-US" dirty="0"/>
              <a:t> </a:t>
            </a:r>
            <a:r>
              <a:rPr lang="en-US" dirty="0" err="1"/>
              <a:t>делио</a:t>
            </a:r>
            <a:r>
              <a:rPr lang="en-US" dirty="0"/>
              <a:t> </a:t>
            </a:r>
            <a:r>
              <a:rPr lang="en-US" dirty="0" err="1"/>
              <a:t>картончиће</a:t>
            </a:r>
            <a:r>
              <a:rPr lang="en-US" dirty="0"/>
              <a:t> </a:t>
            </a:r>
            <a:r>
              <a:rPr lang="en-US" dirty="0" err="1"/>
              <a:t>са</a:t>
            </a:r>
            <a:r>
              <a:rPr lang="en-US" dirty="0"/>
              <a:t> </a:t>
            </a:r>
            <a:r>
              <a:rPr lang="en-US" dirty="0" err="1"/>
              <a:t>словима</a:t>
            </a:r>
            <a:r>
              <a:rPr lang="en-US" dirty="0"/>
              <a:t>, а </a:t>
            </a:r>
            <a:r>
              <a:rPr lang="en-US" dirty="0" err="1"/>
              <a:t>када</a:t>
            </a:r>
            <a:r>
              <a:rPr lang="en-US" dirty="0"/>
              <a:t> </a:t>
            </a:r>
            <a:r>
              <a:rPr lang="en-US" dirty="0" err="1"/>
              <a:t>би</a:t>
            </a:r>
            <a:r>
              <a:rPr lang="en-US" dirty="0"/>
              <a:t> </a:t>
            </a:r>
            <a:r>
              <a:rPr lang="en-US" dirty="0" err="1"/>
              <a:t>неко</a:t>
            </a:r>
            <a:r>
              <a:rPr lang="en-US" dirty="0"/>
              <a:t> </a:t>
            </a:r>
            <a:r>
              <a:rPr lang="en-US" dirty="0" err="1"/>
              <a:t>од</a:t>
            </a:r>
            <a:r>
              <a:rPr lang="en-US" dirty="0"/>
              <a:t> </a:t>
            </a:r>
            <a:r>
              <a:rPr lang="en-US" dirty="0" err="1"/>
              <a:t>слова</a:t>
            </a:r>
            <a:r>
              <a:rPr lang="en-US" dirty="0"/>
              <a:t> </a:t>
            </a:r>
            <a:r>
              <a:rPr lang="en-US" dirty="0" err="1"/>
              <a:t>изговорио</a:t>
            </a:r>
            <a:r>
              <a:rPr lang="en-US" dirty="0"/>
              <a:t>, </a:t>
            </a:r>
            <a:r>
              <a:rPr lang="en-US" dirty="0" err="1"/>
              <a:t>требало</a:t>
            </a:r>
            <a:r>
              <a:rPr lang="en-US" dirty="0"/>
              <a:t> </a:t>
            </a:r>
            <a:r>
              <a:rPr lang="en-US" dirty="0" err="1"/>
              <a:t>је</a:t>
            </a:r>
            <a:r>
              <a:rPr lang="en-US" dirty="0"/>
              <a:t> </a:t>
            </a:r>
            <a:r>
              <a:rPr lang="en-US" dirty="0" err="1"/>
              <a:t>да</a:t>
            </a:r>
            <a:r>
              <a:rPr lang="en-US" dirty="0"/>
              <a:t> </a:t>
            </a:r>
            <a:r>
              <a:rPr lang="en-US" dirty="0" err="1"/>
              <a:t>му</a:t>
            </a:r>
            <a:r>
              <a:rPr lang="en-US" dirty="0"/>
              <a:t> </a:t>
            </a:r>
            <a:r>
              <a:rPr lang="en-US" dirty="0" err="1"/>
              <a:t>ђаци</a:t>
            </a:r>
            <a:r>
              <a:rPr lang="en-US" dirty="0"/>
              <a:t> </a:t>
            </a:r>
            <a:r>
              <a:rPr lang="en-US" dirty="0" err="1"/>
              <a:t>донесу</a:t>
            </a:r>
            <a:r>
              <a:rPr lang="en-US" dirty="0"/>
              <a:t> </a:t>
            </a:r>
            <a:r>
              <a:rPr lang="en-US" dirty="0" err="1"/>
              <a:t>одговарају</a:t>
            </a:r>
            <a:r>
              <a:rPr lang="sr-Cyrl-CS" dirty="0"/>
              <a:t>ћ</a:t>
            </a:r>
            <a:r>
              <a:rPr lang="en-US" dirty="0"/>
              <a:t>и </a:t>
            </a:r>
            <a:r>
              <a:rPr lang="en-US" dirty="0" err="1"/>
              <a:t>картончић</a:t>
            </a:r>
            <a:r>
              <a:rPr lang="en-US" dirty="0"/>
              <a:t>, 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/>
              <a:t>шта</a:t>
            </a:r>
            <a:r>
              <a:rPr lang="en-US" dirty="0"/>
              <a:t> </a:t>
            </a:r>
            <a:r>
              <a:rPr lang="en-US" dirty="0" err="1"/>
              <a:t>их</a:t>
            </a:r>
            <a:r>
              <a:rPr lang="en-US" dirty="0"/>
              <a:t> </a:t>
            </a:r>
            <a:r>
              <a:rPr lang="en-US" dirty="0" err="1"/>
              <a:t>је</a:t>
            </a:r>
            <a:r>
              <a:rPr lang="en-US" dirty="0"/>
              <a:t> </a:t>
            </a:r>
            <a:r>
              <a:rPr lang="en-US" dirty="0" err="1"/>
              <a:t>награђивао</a:t>
            </a:r>
            <a:r>
              <a:rPr lang="en-US" dirty="0"/>
              <a:t> </a:t>
            </a:r>
            <a:r>
              <a:rPr lang="en-US" dirty="0" err="1"/>
              <a:t>воћем</a:t>
            </a:r>
            <a:r>
              <a:rPr lang="en-US" dirty="0"/>
              <a:t> </a:t>
            </a:r>
            <a:r>
              <a:rPr lang="en-US" dirty="0" err="1"/>
              <a:t>или</a:t>
            </a:r>
            <a:r>
              <a:rPr lang="en-US" dirty="0"/>
              <a:t> </a:t>
            </a:r>
            <a:r>
              <a:rPr lang="en-US" dirty="0" err="1"/>
              <a:t>колачима</a:t>
            </a:r>
            <a:endParaRPr lang="sr-Cyrl-RS" dirty="0"/>
          </a:p>
          <a:p>
            <a:r>
              <a:rPr lang="en-US" dirty="0"/>
              <a:t> </a:t>
            </a:r>
            <a:r>
              <a:rPr lang="en-US" dirty="0" err="1"/>
              <a:t>Тврдио</a:t>
            </a:r>
            <a:r>
              <a:rPr lang="en-US" dirty="0"/>
              <a:t> </a:t>
            </a:r>
            <a:r>
              <a:rPr lang="en-US" dirty="0" err="1"/>
              <a:t>је</a:t>
            </a:r>
            <a:r>
              <a:rPr lang="en-US" dirty="0"/>
              <a:t> </a:t>
            </a:r>
            <a:r>
              <a:rPr lang="en-US" dirty="0" err="1"/>
              <a:t>да</a:t>
            </a:r>
            <a:r>
              <a:rPr lang="en-US" dirty="0"/>
              <a:t> </a:t>
            </a:r>
            <a:r>
              <a:rPr lang="en-US" dirty="0" err="1"/>
              <a:t>тим</a:t>
            </a:r>
            <a:r>
              <a:rPr lang="en-US" dirty="0"/>
              <a:t> </a:t>
            </a:r>
            <a:r>
              <a:rPr lang="en-US" dirty="0" err="1"/>
              <a:t>методом</a:t>
            </a:r>
            <a:r>
              <a:rPr lang="en-US" dirty="0"/>
              <a:t> </a:t>
            </a:r>
            <a:r>
              <a:rPr lang="en-US" dirty="0" err="1"/>
              <a:t>свако</a:t>
            </a:r>
            <a:r>
              <a:rPr lang="en-US" dirty="0"/>
              <a:t> </a:t>
            </a:r>
            <a:r>
              <a:rPr lang="en-US" dirty="0" err="1"/>
              <a:t>може</a:t>
            </a:r>
            <a:r>
              <a:rPr lang="en-US" dirty="0"/>
              <a:t> </a:t>
            </a:r>
            <a:r>
              <a:rPr lang="en-US" dirty="0" err="1"/>
              <a:t>научити</a:t>
            </a:r>
            <a:r>
              <a:rPr lang="en-US" dirty="0"/>
              <a:t> </a:t>
            </a:r>
            <a:r>
              <a:rPr lang="en-US" dirty="0" err="1"/>
              <a:t>да</a:t>
            </a:r>
            <a:r>
              <a:rPr lang="en-US" dirty="0"/>
              <a:t> </a:t>
            </a:r>
            <a:r>
              <a:rPr lang="en-US" dirty="0" err="1"/>
              <a:t>чита</a:t>
            </a:r>
            <a:r>
              <a:rPr lang="en-US" dirty="0"/>
              <a:t> </a:t>
            </a:r>
            <a:r>
              <a:rPr lang="en-US" dirty="0" err="1"/>
              <a:t>за</a:t>
            </a:r>
            <a:r>
              <a:rPr lang="en-US" dirty="0"/>
              <a:t> 15 </a:t>
            </a:r>
            <a:r>
              <a:rPr lang="en-US" dirty="0" err="1"/>
              <a:t>дана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400</TotalTime>
  <Words>391</Words>
  <Application>Microsoft Office PowerPoint</Application>
  <PresentationFormat>Projekcija na ekranu (4:3)</PresentationFormat>
  <Paragraphs>44</Paragraphs>
  <Slides>13</Slides>
  <Notes>0</Notes>
  <HiddenSlides>0</HiddenSlides>
  <MMClips>0</MMClips>
  <ScaleCrop>false</ScaleCrop>
  <HeadingPairs>
    <vt:vector size="6" baseType="variant">
      <vt:variant>
        <vt:lpstr>Korišćeni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8" baseType="lpstr">
      <vt:lpstr>Arial</vt:lpstr>
      <vt:lpstr>Calibri</vt:lpstr>
      <vt:lpstr>Constantia</vt:lpstr>
      <vt:lpstr>Wingdings 2</vt:lpstr>
      <vt:lpstr>Flow</vt:lpstr>
      <vt:lpstr>Светски дан књиге за децу</vt:lpstr>
      <vt:lpstr>Ханс Кристијан Андерсен</vt:lpstr>
      <vt:lpstr>Ханс Кристијан Андерсен </vt:lpstr>
      <vt:lpstr>БАЈКЕ</vt:lpstr>
      <vt:lpstr>Цртани филмови и представе</vt:lpstr>
      <vt:lpstr>Први српски буквар</vt:lpstr>
      <vt:lpstr>PowerPoint prezentacija</vt:lpstr>
      <vt:lpstr>Највећи српски буквар</vt:lpstr>
      <vt:lpstr>Словенски буквар Захарија Орфелина</vt:lpstr>
      <vt:lpstr>PowerPoint prezentacija</vt:lpstr>
      <vt:lpstr>Вук Стефановић Караџић, Први српски буквар, Беч, 1827. године </vt:lpstr>
      <vt:lpstr>Први буквар Петра Радовановића, штампан у Србији, 1838. године</vt:lpstr>
      <vt:lpstr>Ђура Даничић, Нови српки буквар, Беч, 1854.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МЕЂУНАРОДНИ ДАН ПИСМЕНОСТИ</dc:title>
  <dc:creator/>
  <cp:lastModifiedBy>Ивана Петровић</cp:lastModifiedBy>
  <cp:revision>41</cp:revision>
  <dcterms:created xsi:type="dcterms:W3CDTF">2006-08-16T00:00:00Z</dcterms:created>
  <dcterms:modified xsi:type="dcterms:W3CDTF">2021-04-02T11:18:27Z</dcterms:modified>
</cp:coreProperties>
</file>