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11"/>
  </p:notesMasterIdLst>
  <p:sldIdLst>
    <p:sldId id="296" r:id="rId3"/>
    <p:sldId id="263" r:id="rId4"/>
    <p:sldId id="305" r:id="rId5"/>
    <p:sldId id="306" r:id="rId6"/>
    <p:sldId id="307" r:id="rId7"/>
    <p:sldId id="308" r:id="rId8"/>
    <p:sldId id="309" r:id="rId9"/>
    <p:sldId id="30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7DEE8"/>
    <a:srgbClr val="FFFF99"/>
    <a:srgbClr val="0000FF"/>
    <a:srgbClr val="9BBB59"/>
    <a:srgbClr val="99FFCC"/>
    <a:srgbClr val="CCFFCC"/>
    <a:srgbClr val="66FF99"/>
    <a:srgbClr val="87D1F6"/>
    <a:srgbClr val="B93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73" autoAdjust="0"/>
  </p:normalViewPr>
  <p:slideViewPr>
    <p:cSldViewPr>
      <p:cViewPr varScale="1">
        <p:scale>
          <a:sx n="86" d="100"/>
          <a:sy n="86" d="100"/>
        </p:scale>
        <p:origin x="23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913F03-968D-44FD-9F03-A6084F5D1FDD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448AD8-94C5-4111-9CD6-B347DC17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2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en-US" baseline="30000" dirty="0"/>
              <a:t>*</a:t>
            </a:r>
            <a:r>
              <a:rPr lang="ru-RU" altLang="en-US" dirty="0"/>
              <a:t>Молимо поштоване колеге да пре приказивања видео и аудио записа провере доступност и садржај материјала.</a:t>
            </a:r>
          </a:p>
          <a:p>
            <a:pPr eaLnBrk="1" hangingPunct="1">
              <a:spcBef>
                <a:spcPct val="0"/>
              </a:spcBef>
            </a:pPr>
            <a:r>
              <a:rPr lang="ru-RU" altLang="en-US" dirty="0"/>
              <a:t>ИК Нови Логос не гарантује да ће садржај увек бити доступан на адреси интернет странице коју препоручује.</a:t>
            </a:r>
            <a:endParaRPr lang="en-US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448AD8-94C5-4111-9CD6-B347DC17B7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9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en-US" baseline="30000" dirty="0"/>
              <a:t>*</a:t>
            </a:r>
            <a:r>
              <a:rPr lang="ru-RU" altLang="en-US" dirty="0"/>
              <a:t>Молимо поштоване колеге да пре приказивања видео и аудио записа провере доступност и садржај материјала.</a:t>
            </a:r>
          </a:p>
          <a:p>
            <a:pPr eaLnBrk="1" hangingPunct="1">
              <a:spcBef>
                <a:spcPct val="0"/>
              </a:spcBef>
            </a:pPr>
            <a:r>
              <a:rPr lang="ru-RU" altLang="en-US" dirty="0"/>
              <a:t>ИК Нови Логос не гарантује да ће садржај увек бити доступан на адреси интернет странице коју препоручује.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448AD8-94C5-4111-9CD6-B347DC17B7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4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8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16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429375"/>
            <a:ext cx="1304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246813"/>
            <a:ext cx="611188" cy="611187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yMVn6mJ6pMc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hiGy_Bm-SM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19A253-7486-48D7-BE83-9DC986A4AB8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219200"/>
          </a:xfrm>
          <a:prstGeom prst="rect">
            <a:avLst/>
          </a:prstGeom>
          <a:solidFill>
            <a:srgbClr val="F68834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 eaLnBrk="1" hangingPunct="1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Cyrl-RS" altLang="sr-Latn-RS" dirty="0"/>
              <a:t>Саобраћај и занимања људи у насељу</a:t>
            </a:r>
            <a:endParaRPr lang="en-US" altLang="sr-Latn-RS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CE63F14-7847-4055-97BD-1B5B332CE1F7}"/>
              </a:ext>
            </a:extLst>
          </p:cNvPr>
          <p:cNvSpPr/>
          <p:nvPr/>
        </p:nvSpPr>
        <p:spPr>
          <a:xfrm rot="21017456">
            <a:off x="178997" y="2659571"/>
            <a:ext cx="3733800" cy="2439884"/>
          </a:xfrm>
          <a:prstGeom prst="cloud">
            <a:avLst/>
          </a:prstGeom>
          <a:solidFill>
            <a:schemeClr val="bg1"/>
          </a:solidFill>
          <a:ln>
            <a:solidFill>
              <a:srgbClr val="F68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15FE6-F385-46FE-A5A4-A825F621CEFE}"/>
              </a:ext>
            </a:extLst>
          </p:cNvPr>
          <p:cNvSpPr txBox="1"/>
          <p:nvPr/>
        </p:nvSpPr>
        <p:spPr>
          <a:xfrm>
            <a:off x="379450" y="3250654"/>
            <a:ext cx="3332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n-lt"/>
                <a:cs typeface="+mn-cs"/>
              </a:rPr>
              <a:t>Понављамо шта смо научили</a:t>
            </a:r>
            <a:r>
              <a:rPr lang="en-GB" sz="3200" b="1" dirty="0">
                <a:latin typeface="+mn-lt"/>
                <a:cs typeface="+mn-cs"/>
              </a:rPr>
              <a:t>.</a:t>
            </a:r>
            <a:endParaRPr lang="ru-RU" sz="3200" b="1" dirty="0"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D1379A-103A-4879-926F-0782F7653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4142" y="2133600"/>
            <a:ext cx="4848652" cy="40837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F53EFC-21A1-456B-A0A9-54A64E98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382000" cy="652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altLang="sr-Latn-RS" sz="4000" b="1" dirty="0">
                <a:solidFill>
                  <a:srgbClr val="F18522"/>
                </a:solidFill>
                <a:latin typeface="Calibri" panose="020F0502020204030204" pitchFamily="34" charset="0"/>
              </a:rPr>
              <a:t>Утврђујемо појмове о занимањима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0BC3EB-0754-4A9E-BFDA-1565406AC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77" y="1756229"/>
            <a:ext cx="7797245" cy="5003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FB95A6-93A1-47E0-A6B5-7CDE6224F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77" y="1265578"/>
            <a:ext cx="2429891" cy="490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FC3D51-E84A-47A3-91CD-A6966FC5E8AE}"/>
              </a:ext>
            </a:extLst>
          </p:cNvPr>
          <p:cNvSpPr txBox="1"/>
          <p:nvPr/>
        </p:nvSpPr>
        <p:spPr>
          <a:xfrm>
            <a:off x="3581400" y="1265578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Calibri" panose="020F0502020204030204" pitchFamily="34" charset="0"/>
              </a:rPr>
              <a:t>Именујте занимања...</a:t>
            </a:r>
            <a:endParaRPr lang="en-GB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163EF8-AB52-43E9-BBCD-F2D542308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59618"/>
            <a:ext cx="4432023" cy="28439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569AAE-CD97-48E3-B969-3A14ED440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13" y="129950"/>
            <a:ext cx="2127880" cy="429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05344-464F-40B0-90A3-480EA1EC717C}"/>
              </a:ext>
            </a:extLst>
          </p:cNvPr>
          <p:cNvSpPr txBox="1"/>
          <p:nvPr/>
        </p:nvSpPr>
        <p:spPr>
          <a:xfrm>
            <a:off x="5029692" y="460853"/>
            <a:ext cx="3429000" cy="2129947"/>
          </a:xfrm>
          <a:prstGeom prst="roundRect">
            <a:avLst/>
          </a:prstGeom>
          <a:solidFill>
            <a:srgbClr val="FDE3CC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600" b="1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sr-Cyrl-RS" sz="2400" b="0" dirty="0">
                <a:solidFill>
                  <a:schemeClr val="tx1"/>
                </a:solidFill>
              </a:rPr>
              <a:t>Појединим занимањима људи  се баве само на селу, неким само у граду, а неким у оба насеља.</a:t>
            </a: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AA05E3-58EF-4984-BEC4-5E53398C8126}"/>
              </a:ext>
            </a:extLst>
          </p:cNvPr>
          <p:cNvSpPr txBox="1"/>
          <p:nvPr/>
        </p:nvSpPr>
        <p:spPr>
          <a:xfrm>
            <a:off x="329604" y="3601362"/>
            <a:ext cx="2712581" cy="2545810"/>
          </a:xfrm>
          <a:prstGeom prst="ellipse">
            <a:avLst/>
          </a:prstGeom>
          <a:solidFill>
            <a:srgbClr val="B7DEE8">
              <a:alpha val="6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0" u="sng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sr-Cyrl-RS" dirty="0"/>
              <a:t>СЕЛО</a:t>
            </a:r>
          </a:p>
          <a:p>
            <a:r>
              <a:rPr lang="sr-Cyrl-RS" u="none" dirty="0"/>
              <a:t>сточар</a:t>
            </a:r>
          </a:p>
          <a:p>
            <a:r>
              <a:rPr lang="sr-Cyrl-RS" u="none" dirty="0"/>
              <a:t>повртар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25416-0D1C-4C85-9839-7C81DD22B955}"/>
              </a:ext>
            </a:extLst>
          </p:cNvPr>
          <p:cNvSpPr txBox="1"/>
          <p:nvPr/>
        </p:nvSpPr>
        <p:spPr>
          <a:xfrm>
            <a:off x="3408411" y="3601362"/>
            <a:ext cx="2711549" cy="2545783"/>
          </a:xfrm>
          <a:prstGeom prst="ellipse">
            <a:avLst/>
          </a:prstGeom>
          <a:solidFill>
            <a:srgbClr val="FFFF99">
              <a:alpha val="6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0" u="sng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ГРАД</a:t>
            </a:r>
          </a:p>
          <a:p>
            <a:r>
              <a:rPr lang="ru-RU" u="none" dirty="0"/>
              <a:t>програмер</a:t>
            </a:r>
          </a:p>
          <a:p>
            <a:r>
              <a:rPr lang="ru-RU" u="none" dirty="0"/>
              <a:t>продавац</a:t>
            </a:r>
          </a:p>
          <a:p>
            <a:r>
              <a:rPr lang="ru-RU" u="none" dirty="0"/>
              <a:t>фризер</a:t>
            </a:r>
          </a:p>
          <a:p>
            <a:r>
              <a:rPr lang="ru-RU" u="none" dirty="0"/>
              <a:t>ватрогасац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11E945-B31D-4E23-938F-48624CC338A2}"/>
              </a:ext>
            </a:extLst>
          </p:cNvPr>
          <p:cNvSpPr txBox="1"/>
          <p:nvPr/>
        </p:nvSpPr>
        <p:spPr>
          <a:xfrm>
            <a:off x="6352092" y="3601389"/>
            <a:ext cx="2639508" cy="2545783"/>
          </a:xfrm>
          <a:prstGeom prst="ellipse">
            <a:avLst/>
          </a:prstGeom>
          <a:solidFill>
            <a:srgbClr val="9BBB59">
              <a:alpha val="3803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 b="0" u="sng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СЕЛО-ГРАД</a:t>
            </a:r>
          </a:p>
          <a:p>
            <a:r>
              <a:rPr lang="ru-RU" u="none" dirty="0"/>
              <a:t>поштар</a:t>
            </a:r>
          </a:p>
          <a:p>
            <a:r>
              <a:rPr lang="ru-RU" u="none" dirty="0"/>
              <a:t>учитељица</a:t>
            </a:r>
          </a:p>
          <a:p>
            <a:r>
              <a:rPr lang="ru-RU" u="none" dirty="0"/>
              <a:t>лекар</a:t>
            </a:r>
          </a:p>
          <a:p>
            <a:r>
              <a:rPr lang="ru-RU" u="none" dirty="0"/>
              <a:t> пекар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4065B6-9AEA-473B-9277-7D68153D15D6}"/>
              </a:ext>
            </a:extLst>
          </p:cNvPr>
          <p:cNvSpPr/>
          <p:nvPr/>
        </p:nvSpPr>
        <p:spPr>
          <a:xfrm>
            <a:off x="1374953" y="6197974"/>
            <a:ext cx="6121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200" b="1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Упознајмо занимања: </a:t>
            </a:r>
          </a:p>
          <a:p>
            <a:pPr algn="ctr"/>
            <a:r>
              <a:rPr lang="sr-Cyrl-RS" u="sng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https://www.youtube.com/watch?v=yMVn6mJ6pMc</a:t>
            </a:r>
            <a:r>
              <a:rPr lang="sr-Cyrl-RS" u="sng" dirty="0"/>
              <a:t>*</a:t>
            </a:r>
            <a:r>
              <a:rPr lang="sr-Cyrl-RS" dirty="0"/>
              <a:t> 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164D487-70A5-45D6-955B-4E556B6ED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382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4000" b="1" dirty="0">
                <a:solidFill>
                  <a:srgbClr val="F18522"/>
                </a:solidFill>
                <a:latin typeface="Calibri" panose="020F0502020204030204" pitchFamily="34" charset="0"/>
              </a:rPr>
              <a:t>Утврђујемо појмове о превозним средствима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5E16AF-5533-4F80-B0C5-2D17FA7A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0190"/>
            <a:ext cx="6781800" cy="4358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8AB80C-95C1-48EE-B58F-85900569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32091"/>
            <a:ext cx="3700463" cy="392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EDB98A-198C-41B4-AA74-F7B574CDD8D4}"/>
              </a:ext>
            </a:extLst>
          </p:cNvPr>
          <p:cNvSpPr txBox="1"/>
          <p:nvPr/>
        </p:nvSpPr>
        <p:spPr>
          <a:xfrm>
            <a:off x="4060902" y="1815739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Calibri" panose="020F0502020204030204" pitchFamily="34" charset="0"/>
              </a:rPr>
              <a:t>Именујте превозна средства...</a:t>
            </a:r>
            <a:endParaRPr lang="en-GB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47D372-3B4E-4039-97EA-657AA4E9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9710"/>
            <a:ext cx="4495800" cy="2889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B11BC5-3446-4589-AC94-3EA5C8D1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9323"/>
            <a:ext cx="2453116" cy="260387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41611C0-E05E-4683-9E1F-0ECFF4E205EA}"/>
              </a:ext>
            </a:extLst>
          </p:cNvPr>
          <p:cNvSpPr/>
          <p:nvPr/>
        </p:nvSpPr>
        <p:spPr>
          <a:xfrm>
            <a:off x="5002602" y="685800"/>
            <a:ext cx="3912798" cy="2254578"/>
          </a:xfrm>
          <a:prstGeom prst="cloud">
            <a:avLst/>
          </a:prstGeom>
          <a:solidFill>
            <a:schemeClr val="bg1"/>
          </a:solidFill>
          <a:ln>
            <a:solidFill>
              <a:srgbClr val="F68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C7657-A809-4DB4-BB06-13782F2E479D}"/>
              </a:ext>
            </a:extLst>
          </p:cNvPr>
          <p:cNvSpPr txBox="1"/>
          <p:nvPr/>
        </p:nvSpPr>
        <p:spPr>
          <a:xfrm>
            <a:off x="5203055" y="1091577"/>
            <a:ext cx="33328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+mn-lt"/>
                <a:cs typeface="+mn-cs"/>
              </a:rPr>
              <a:t>Разврстај превозна средства на копнена, ваздушна и водна.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1F058-C3CB-41EE-9160-DC966660CA6F}"/>
              </a:ext>
            </a:extLst>
          </p:cNvPr>
          <p:cNvSpPr txBox="1"/>
          <p:nvPr/>
        </p:nvSpPr>
        <p:spPr>
          <a:xfrm>
            <a:off x="248482" y="3657542"/>
            <a:ext cx="3068059" cy="2921135"/>
          </a:xfrm>
          <a:prstGeom prst="ellipse">
            <a:avLst/>
          </a:prstGeom>
          <a:solidFill>
            <a:srgbClr val="B7DEE8">
              <a:alpha val="6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600" b="0" u="sng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2400" dirty="0"/>
              <a:t>КОПНЕНА</a:t>
            </a:r>
          </a:p>
          <a:p>
            <a:r>
              <a:rPr lang="ru-RU" sz="2400" u="none" dirty="0"/>
              <a:t>бицикл, аутобус,</a:t>
            </a:r>
          </a:p>
          <a:p>
            <a:r>
              <a:rPr lang="ru-RU" sz="2400" u="none" dirty="0"/>
              <a:t>комби, аутомобил,</a:t>
            </a:r>
          </a:p>
          <a:p>
            <a:r>
              <a:rPr lang="ru-RU" sz="2400" u="none" dirty="0"/>
              <a:t>камион, трактор</a:t>
            </a:r>
            <a:endParaRPr lang="sr-Cyrl-RS" sz="2400" u="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4038C-788C-4DB2-B84A-7DC478456277}"/>
              </a:ext>
            </a:extLst>
          </p:cNvPr>
          <p:cNvSpPr txBox="1"/>
          <p:nvPr/>
        </p:nvSpPr>
        <p:spPr>
          <a:xfrm>
            <a:off x="3138710" y="3657573"/>
            <a:ext cx="3066892" cy="2921104"/>
          </a:xfrm>
          <a:prstGeom prst="ellipse">
            <a:avLst/>
          </a:prstGeom>
          <a:solidFill>
            <a:srgbClr val="FFFF99">
              <a:alpha val="6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600" b="1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2400" b="0" u="sng" dirty="0">
                <a:solidFill>
                  <a:schemeClr val="tx1"/>
                </a:solidFill>
              </a:rPr>
              <a:t>ВАЗДУШНА</a:t>
            </a:r>
          </a:p>
          <a:p>
            <a:r>
              <a:rPr lang="ru-RU" sz="2400" b="0" dirty="0">
                <a:solidFill>
                  <a:schemeClr val="tx1"/>
                </a:solidFill>
              </a:rPr>
              <a:t>авион,</a:t>
            </a:r>
          </a:p>
          <a:p>
            <a:r>
              <a:rPr lang="ru-RU" sz="2400" b="0" dirty="0">
                <a:solidFill>
                  <a:schemeClr val="tx1"/>
                </a:solidFill>
              </a:rPr>
              <a:t> хеликоптер,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B2301F-8927-4CEF-B7F3-AD1AC38E740B}"/>
              </a:ext>
            </a:extLst>
          </p:cNvPr>
          <p:cNvSpPr txBox="1"/>
          <p:nvPr/>
        </p:nvSpPr>
        <p:spPr>
          <a:xfrm>
            <a:off x="6082390" y="3657600"/>
            <a:ext cx="2985410" cy="2921104"/>
          </a:xfrm>
          <a:prstGeom prst="ellipse">
            <a:avLst/>
          </a:prstGeom>
          <a:solidFill>
            <a:srgbClr val="9BBB59">
              <a:alpha val="38039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600" b="1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2400" b="0" u="sng" dirty="0">
                <a:solidFill>
                  <a:schemeClr val="tx1"/>
                </a:solidFill>
              </a:rPr>
              <a:t>ВОДНА</a:t>
            </a:r>
          </a:p>
          <a:p>
            <a:r>
              <a:rPr lang="ru-RU" sz="2400" b="0" dirty="0">
                <a:solidFill>
                  <a:schemeClr val="tx1"/>
                </a:solidFill>
              </a:rPr>
              <a:t>чамац, брод</a:t>
            </a:r>
          </a:p>
          <a:p>
            <a:r>
              <a:rPr lang="ru-RU" sz="2400" b="0" dirty="0">
                <a:solidFill>
                  <a:schemeClr val="tx1"/>
                </a:solidFill>
              </a:rPr>
              <a:t>трајект, једрењак</a:t>
            </a:r>
          </a:p>
          <a:p>
            <a:endParaRPr lang="ru-RU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1AEA32-6F97-43F9-A3EA-3978E35E7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3813"/>
            <a:ext cx="9144000" cy="881062"/>
          </a:xfrm>
          <a:prstGeom prst="rect">
            <a:avLst/>
          </a:prstGeom>
          <a:solidFill>
            <a:srgbClr val="F6883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Сазнај више ...</a:t>
            </a:r>
            <a:endParaRPr lang="en-US" altLang="sr-Latn-RS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5385822-D66C-4D53-BAA9-2A131BB9DCAD}"/>
              </a:ext>
            </a:extLst>
          </p:cNvPr>
          <p:cNvSpPr/>
          <p:nvPr/>
        </p:nvSpPr>
        <p:spPr>
          <a:xfrm>
            <a:off x="495300" y="1143000"/>
            <a:ext cx="8153400" cy="685800"/>
          </a:xfrm>
          <a:prstGeom prst="roundRect">
            <a:avLst/>
          </a:prstGeom>
          <a:solidFill>
            <a:srgbClr val="FDE3CC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>
                <a:solidFill>
                  <a:schemeClr val="tx1"/>
                </a:solidFill>
              </a:rPr>
              <a:t>Објасните како се саобраћај развијао кроз време...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594864-6709-41C9-85BC-9D8075FEC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60395"/>
            <a:ext cx="8153400" cy="487597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7AF418-DA7B-43E7-8F0F-13755DE75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6" y="1342080"/>
            <a:ext cx="9144000" cy="4405586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B195F7EF-6A70-4A4E-9EEB-8FB0C1BD0733}"/>
              </a:ext>
            </a:extLst>
          </p:cNvPr>
          <p:cNvSpPr/>
          <p:nvPr/>
        </p:nvSpPr>
        <p:spPr>
          <a:xfrm>
            <a:off x="4969148" y="228600"/>
            <a:ext cx="3912798" cy="1600200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688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38509-AD27-4AD8-AF8E-D04F60365F19}"/>
              </a:ext>
            </a:extLst>
          </p:cNvPr>
          <p:cNvSpPr txBox="1"/>
          <p:nvPr/>
        </p:nvSpPr>
        <p:spPr>
          <a:xfrm>
            <a:off x="5169601" y="634377"/>
            <a:ext cx="33328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+mn-lt"/>
                <a:cs typeface="+mn-cs"/>
              </a:rPr>
              <a:t>Ко је изумео први авион?</a:t>
            </a:r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844EB9-2608-4BF8-AEBD-80B40FF6E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63" y="4419600"/>
            <a:ext cx="9144000" cy="14405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69809E-031A-45DD-B222-310D333BD518}"/>
              </a:ext>
            </a:extLst>
          </p:cNvPr>
          <p:cNvSpPr/>
          <p:nvPr/>
        </p:nvSpPr>
        <p:spPr>
          <a:xfrm>
            <a:off x="-17463" y="0"/>
            <a:ext cx="1997076" cy="125413"/>
          </a:xfrm>
          <a:prstGeom prst="rect">
            <a:avLst/>
          </a:prstGeom>
          <a:solidFill>
            <a:srgbClr val="F1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63A730-0562-4E42-A417-22108EBA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6425" y="1605082"/>
            <a:ext cx="4296105" cy="2413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CFBD031-E760-4C35-8E31-52054B96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4537" y="1605119"/>
            <a:ext cx="4296105" cy="241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F35102-7C9A-411C-96A5-DB2921F18A69}"/>
              </a:ext>
            </a:extLst>
          </p:cNvPr>
          <p:cNvSpPr/>
          <p:nvPr/>
        </p:nvSpPr>
        <p:spPr>
          <a:xfrm>
            <a:off x="1905000" y="6055239"/>
            <a:ext cx="5728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dirty="0">
                <a:ea typeface="Calibri" pitchFamily="34" charset="0"/>
                <a:cs typeface="Times New Roman" pitchFamily="18" charset="0"/>
                <a:hlinkClick r:id="rId6"/>
              </a:rPr>
              <a:t>https://www.youtube.com/watch?v=4hiGy_Bm-SM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*</a:t>
            </a:r>
            <a:endParaRPr lang="en-US" sz="3200" dirty="0"/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52EFCF71-5442-4F9D-89C6-0F0BA1284369}"/>
              </a:ext>
            </a:extLst>
          </p:cNvPr>
          <p:cNvSpPr/>
          <p:nvPr/>
        </p:nvSpPr>
        <p:spPr>
          <a:xfrm>
            <a:off x="92365" y="641102"/>
            <a:ext cx="3352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srgbClr val="F1852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Симфонија мора</a:t>
            </a:r>
            <a:endParaRPr lang="en-US" sz="3200" b="1" dirty="0">
              <a:solidFill>
                <a:srgbClr val="F1852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220</Words>
  <Application>Microsoft Office PowerPoint</Application>
  <PresentationFormat>On-screen Show (4:3)</PresentationFormat>
  <Paragraphs>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emilija.kovacevic</dc:creator>
  <cp:lastModifiedBy>Milica Vujnovic</cp:lastModifiedBy>
  <cp:revision>151</cp:revision>
  <dcterms:created xsi:type="dcterms:W3CDTF">2014-12-17T09:19:58Z</dcterms:created>
  <dcterms:modified xsi:type="dcterms:W3CDTF">2019-09-04T08:31:36Z</dcterms:modified>
</cp:coreProperties>
</file>