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40" name="Picture 39"/>
          <p:cNvPicPr/>
          <p:nvPr/>
        </p:nvPicPr>
        <p:blipFill>
          <a:blip r:embed="rId2"/>
          <a:stretch/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  <p:pic>
        <p:nvPicPr>
          <p:cNvPr id="41" name="Picture 40"/>
          <p:cNvPicPr/>
          <p:nvPr/>
        </p:nvPicPr>
        <p:blipFill>
          <a:blip r:embed="rId2"/>
          <a:stretch/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r-Latn-R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r-Latn-R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r-Latn-R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79" name="Picture 78"/>
          <p:cNvPicPr/>
          <p:nvPr/>
        </p:nvPicPr>
        <p:blipFill>
          <a:blip r:embed="rId2"/>
          <a:stretch/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  <p:pic>
        <p:nvPicPr>
          <p:cNvPr id="80" name="Picture 79"/>
          <p:cNvPicPr/>
          <p:nvPr/>
        </p:nvPicPr>
        <p:blipFill>
          <a:blip r:embed="rId2"/>
          <a:stretch/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r-Latn-R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r-Latn-R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118" name="Picture 117"/>
          <p:cNvPicPr/>
          <p:nvPr/>
        </p:nvPicPr>
        <p:blipFill>
          <a:blip r:embed="rId2"/>
          <a:stretch/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  <p:pic>
        <p:nvPicPr>
          <p:cNvPr id="119" name="Picture 118"/>
          <p:cNvPicPr/>
          <p:nvPr/>
        </p:nvPicPr>
        <p:blipFill>
          <a:blip r:embed="rId2"/>
          <a:stretch/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r-Latn-R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433880"/>
            <a:ext cx="8305560" cy="19807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en-US" sz="4800" b="0" strike="noStrike" spc="-97">
                <a:solidFill>
                  <a:srgbClr val="DBDBDB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Click to edit Master title style</a:t>
            </a:r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" name="Line 2"/>
          <p:cNvSpPr/>
          <p:nvPr/>
        </p:nvSpPr>
        <p:spPr>
          <a:xfrm>
            <a:off x="1463400" y="3549960"/>
            <a:ext cx="2971800" cy="1440"/>
          </a:xfrm>
          <a:prstGeom prst="line">
            <a:avLst/>
          </a:prstGeom>
          <a:ln w="9360">
            <a:solidFill>
              <a:schemeClr val="bg2">
                <a:tint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4708440" y="3549960"/>
            <a:ext cx="2971800" cy="1440"/>
          </a:xfrm>
          <a:prstGeom prst="line">
            <a:avLst/>
          </a:prstGeom>
          <a:ln w="9360">
            <a:solidFill>
              <a:schemeClr val="bg2">
                <a:tint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4540320" y="3526200"/>
            <a:ext cx="45360" cy="45360"/>
          </a:xfrm>
          <a:prstGeom prst="ellipse">
            <a:avLst/>
          </a:prstGeom>
          <a:ln>
            <a:round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sr-Latn-RS" sz="1200" b="0" strike="noStrike" spc="-1">
                <a:solidFill>
                  <a:srgbClr val="FEFAC9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20.10.19</a:t>
            </a:r>
            <a:endParaRPr lang="sr-Latn-R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F65372BD-BCDE-4BC0-A78F-DAD03B0292A8}" type="slidenum">
              <a:rPr lang="sr-Latn-RS" sz="1600" b="0" strike="noStrike" spc="-1">
                <a:solidFill>
                  <a:srgbClr val="FEFAC9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pPr algn="ctr">
                <a:lnSpc>
                  <a:spcPct val="100000"/>
                </a:lnSpc>
              </a:pPr>
              <a:t>‹#›</a:t>
            </a:fld>
            <a:endParaRPr lang="sr-Latn-R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 lang="sr-Latn-R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Sixth Outline Level</a:t>
            </a:r>
          </a:p>
          <a:p>
            <a:pPr marL="274320" indent="-273960">
              <a:lnSpc>
                <a:spcPct val="100000"/>
              </a:lnSpc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Seventh Outline LevelClick to edit Master text styles</a:t>
            </a:r>
          </a:p>
          <a:p>
            <a:pPr marL="640080" lvl="1" indent="-273960">
              <a:lnSpc>
                <a:spcPct val="100000"/>
              </a:lnSpc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FEFAC9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Second level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1005840" lvl="2" indent="-228240">
              <a:lnSpc>
                <a:spcPct val="100000"/>
              </a:lnSpc>
              <a:buClr>
                <a:srgbClr val="B37934"/>
              </a:buClr>
              <a:buSzPct val="85000"/>
              <a:buFont typeface="Wingdings 2" charset="2"/>
              <a:buChar char=""/>
            </a:pPr>
            <a:r>
              <a:rPr lang="en-US" sz="21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Third level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1280160" lvl="3" indent="-228240">
              <a:lnSpc>
                <a:spcPct val="100000"/>
              </a:lnSpc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19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Fourth level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1554480" lvl="4" indent="-228240">
              <a:lnSpc>
                <a:spcPct val="100000"/>
              </a:lnSpc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1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Fifth level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sr-Latn-RS" sz="1200" b="0" strike="noStrike" spc="-1">
                <a:solidFill>
                  <a:srgbClr val="FEFAC9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20.10.19</a:t>
            </a:r>
            <a:endParaRPr lang="sr-Latn-R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7EFE7186-1428-45C7-A1E9-FC6FB6F7BA66}" type="slidenum">
              <a:rPr lang="sr-Latn-RS" sz="1600" b="0" strike="noStrike" spc="-1">
                <a:solidFill>
                  <a:srgbClr val="FEFAC9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pPr algn="ctr">
                <a:lnSpc>
                  <a:spcPct val="100000"/>
                </a:lnSpc>
              </a:pPr>
              <a:t>‹#›</a:t>
            </a:fld>
            <a:endParaRPr lang="sr-Latn-R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 lang="sr-Latn-R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4200" b="0" strike="noStrike" spc="-97">
                <a:solidFill>
                  <a:srgbClr val="DBDBDB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Click to edit Master title style</a:t>
            </a:r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sr-Latn-RS" sz="1200" b="0" strike="noStrike" spc="-1">
                <a:solidFill>
                  <a:srgbClr val="FEFAC9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20.10.19</a:t>
            </a:r>
            <a:endParaRPr lang="sr-Latn-R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 lang="sr-Latn-R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B8173A5D-2032-4579-9FED-251EEDC68DA0}" type="slidenum">
              <a:rPr lang="sr-Latn-RS" sz="1600" b="0" strike="noStrike" spc="-1">
                <a:solidFill>
                  <a:srgbClr val="FEFAC9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pPr algn="ctr">
                <a:lnSpc>
                  <a:spcPct val="100000"/>
                </a:lnSpc>
              </a:pPr>
              <a:t>‹#›</a:t>
            </a:fld>
            <a:endParaRPr lang="sr-Latn-R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Click to edit the title text format</a:t>
            </a: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0" y="500040"/>
            <a:ext cx="9143640" cy="185688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en-US" sz="7200" b="1" strike="noStrike" spc="-97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Јован Јовановић Змај</a:t>
            </a:r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121" name="Picture 2"/>
          <p:cNvPicPr/>
          <p:nvPr/>
        </p:nvPicPr>
        <p:blipFill>
          <a:blip r:embed="rId2"/>
          <a:stretch/>
        </p:blipFill>
        <p:spPr>
          <a:xfrm>
            <a:off x="2786040" y="2357280"/>
            <a:ext cx="3428640" cy="4186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2"/>
          <p:cNvPicPr/>
          <p:nvPr/>
        </p:nvPicPr>
        <p:blipFill>
          <a:blip r:embed="rId2"/>
          <a:stretch/>
        </p:blipFill>
        <p:spPr>
          <a:xfrm>
            <a:off x="2610000" y="1523880"/>
            <a:ext cx="3924000" cy="4571640"/>
          </a:xfrm>
          <a:prstGeom prst="rect">
            <a:avLst/>
          </a:prstGeom>
          <a:ln>
            <a:noFill/>
          </a:ln>
        </p:spPr>
      </p:pic>
      <p:sp>
        <p:nvSpPr>
          <p:cNvPr id="135" name="TextShape 1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en-US" sz="4200" b="0" strike="noStrike" spc="-97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Најчешће је писао о деци, животињама и природи.</a:t>
            </a:r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357120" y="571320"/>
            <a:ext cx="3900240" cy="450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4200" b="0" strike="noStrike" spc="-97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Уређивао је и часопис за децу ,,Невен’’
где је објављивао своје песме.</a:t>
            </a:r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137" name="Picture 3"/>
          <p:cNvPicPr/>
          <p:nvPr/>
        </p:nvPicPr>
        <p:blipFill>
          <a:blip r:embed="rId2"/>
          <a:stretch/>
        </p:blipFill>
        <p:spPr>
          <a:xfrm>
            <a:off x="4214880" y="428760"/>
            <a:ext cx="4428720" cy="6000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64080"/>
            <a:ext cx="8229240" cy="1395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sz="3600" b="0" strike="noStrike" spc="-1" dirty="0" smtClean="0">
              <a:uFill>
                <a:solidFill>
                  <a:srgbClr val="FFFFFF"/>
                </a:solidFill>
              </a:uFill>
              <a:latin typeface="Constantia"/>
            </a:endParaRPr>
          </a:p>
          <a:p>
            <a:endParaRPr lang="en-US" sz="3600" spc="-1" dirty="0">
              <a:uFill>
                <a:solidFill>
                  <a:srgbClr val="FFFFFF"/>
                </a:solidFill>
              </a:uFill>
              <a:latin typeface="Constantia"/>
            </a:endParaRPr>
          </a:p>
          <a:p>
            <a:endParaRPr lang="en-US" sz="3600" b="0" strike="noStrike" spc="-1" dirty="0" smtClean="0">
              <a:uFill>
                <a:solidFill>
                  <a:srgbClr val="FFFFFF"/>
                </a:solidFill>
              </a:uFill>
              <a:latin typeface="Constantia"/>
            </a:endParaRPr>
          </a:p>
          <a:p>
            <a:endParaRPr lang="en-US" sz="3600" spc="-1" dirty="0">
              <a:uFill>
                <a:solidFill>
                  <a:srgbClr val="FFFFFF"/>
                </a:solidFill>
              </a:uFill>
              <a:latin typeface="Constantia"/>
            </a:endParaRPr>
          </a:p>
          <a:p>
            <a:endParaRPr lang="en-US" sz="3600" b="0" strike="noStrike" spc="-1" dirty="0" smtClean="0">
              <a:uFill>
                <a:solidFill>
                  <a:srgbClr val="FFFFFF"/>
                </a:solidFill>
              </a:uFill>
              <a:latin typeface="Constantia"/>
            </a:endParaRPr>
          </a:p>
          <a:p>
            <a:endParaRPr lang="en-US" sz="3600" spc="-1" dirty="0">
              <a:uFill>
                <a:solidFill>
                  <a:srgbClr val="FFFFFF"/>
                </a:solidFill>
              </a:uFill>
              <a:latin typeface="Constantia"/>
            </a:endParaRPr>
          </a:p>
          <a:p>
            <a:endParaRPr lang="en-US" sz="3600" b="0" strike="noStrike" spc="-1" dirty="0" smtClean="0">
              <a:uFill>
                <a:solidFill>
                  <a:srgbClr val="FFFFFF"/>
                </a:solidFill>
              </a:uFill>
              <a:latin typeface="Constantia"/>
            </a:endParaRPr>
          </a:p>
          <a:p>
            <a:endParaRPr lang="en-US" sz="3600" spc="-1">
              <a:uFill>
                <a:solidFill>
                  <a:srgbClr val="FFFFFF"/>
                </a:solidFill>
              </a:uFill>
              <a:latin typeface="Constantia"/>
            </a:endParaRPr>
          </a:p>
          <a:p>
            <a:r>
              <a:rPr lang="en-US" sz="3600" b="0" strike="noStrike" spc="-1" smtClean="0">
                <a:uFill>
                  <a:solidFill>
                    <a:srgbClr val="FFFFFF"/>
                  </a:solidFill>
                </a:uFill>
                <a:latin typeface="Constantia"/>
              </a:rPr>
              <a:t>Његовим</a:t>
            </a:r>
            <a:r>
              <a:rPr lang="en-US" sz="3600" b="0" strike="noStrike" spc="-1" dirty="0" smtClean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песмама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радовали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су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се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оплемењивали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се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,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учили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добру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поштењу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,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љубави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родољубљу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ваше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пра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-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пра-баке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пра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-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пра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–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деке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, 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пра-баке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    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пра-деке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,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баке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деке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ваши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родитељи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.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На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њима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ћете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се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учити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ви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.
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Растите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и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уживајте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читајући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чика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Јовине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песме.Оне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које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вам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се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највише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свиђају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научите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en-US" sz="3600" b="0" strike="noStrike" spc="-1" dirty="0" err="1">
                <a:uFill>
                  <a:solidFill>
                    <a:srgbClr val="FFFFFF"/>
                  </a:solidFill>
                </a:uFill>
                <a:latin typeface="Constantia"/>
              </a:rPr>
              <a:t>напамет</a:t>
            </a:r>
            <a:r>
              <a:rPr lang="en-US" sz="3600" b="0" strike="noStrike" spc="-1" dirty="0">
                <a:uFill>
                  <a:solidFill>
                    <a:srgbClr val="FFFFFF"/>
                  </a:solidFill>
                </a:uFill>
                <a:latin typeface="Constanti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500040" y="785880"/>
            <a:ext cx="8043480" cy="3439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4200" b="0" strike="noStrike" spc="-97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Јован Јовановић Змај или чика Јова Змај је један од најпознатијих српских писаца за децу. </a:t>
            </a:r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2"/>
          <p:cNvPicPr/>
          <p:nvPr/>
        </p:nvPicPr>
        <p:blipFill>
          <a:blip r:embed="rId2"/>
          <a:stretch/>
        </p:blipFill>
        <p:spPr>
          <a:xfrm>
            <a:off x="1785960" y="2286000"/>
            <a:ext cx="5786280" cy="3814200"/>
          </a:xfrm>
          <a:prstGeom prst="rect">
            <a:avLst/>
          </a:prstGeom>
          <a:ln>
            <a:noFill/>
          </a:ln>
        </p:spPr>
      </p:pic>
      <p:sp>
        <p:nvSpPr>
          <p:cNvPr id="124" name="TextShape 1"/>
          <p:cNvSpPr txBox="1"/>
          <p:nvPr/>
        </p:nvSpPr>
        <p:spPr>
          <a:xfrm>
            <a:off x="428760" y="785880"/>
            <a:ext cx="8229240" cy="1861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4200" b="0" strike="noStrike" spc="-97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
</a:t>
            </a:r>
            <a:r>
              <a:rPr lang="en-US" sz="4000" b="0" strike="noStrike" spc="-97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Родио се далеке 1833. године у Новом Саду. У том граду је и одрастао</a:t>
            </a:r>
            <a:r>
              <a:rPr lang="en-US" sz="4200" b="0" strike="noStrike" spc="-97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
</a:t>
            </a:r>
            <a:endParaRPr lang="en-US" sz="18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428760"/>
            <a:ext cx="8543520" cy="6071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Другови су га звали Јоца. А када је тај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дечак Јоца порастао па и браду пустио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деца су га звала чика Јова Змај. 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Када је завршио основну школу и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гимназију, отишао је да учи за доктора. 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За доктора је учио у аустријском граду Бечу.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Када је завршио за лекара вратио се у Нови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Сад.  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Лечио је људе. Сиротињу је лечио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бесплатно.</a:t>
            </a:r>
            <a:endParaRPr lang="en-US" sz="26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285840" y="214200"/>
            <a:ext cx="8500680" cy="6674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sr-Latn-R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Ускоро се Јован Јовановић Змај оженио другарицом своје сестре. То је била лепа девојка Ружа. Он је за њу говорио да је лепа и добра као анђео.</a:t>
            </a: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214200" y="285840"/>
            <a:ext cx="64260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r-Latn-RS" sz="3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8" name="Picture 2"/>
          <p:cNvPicPr/>
          <p:nvPr/>
        </p:nvPicPr>
        <p:blipFill>
          <a:blip r:embed="rId2"/>
          <a:stretch/>
        </p:blipFill>
        <p:spPr>
          <a:xfrm>
            <a:off x="2143080" y="642960"/>
            <a:ext cx="4785840" cy="5529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714240" y="500040"/>
            <a:ext cx="7714800" cy="393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r-Latn-R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Али срећа није дуго трајала. Његови најмилији, супруга Ружа и петоро деце, умрли су веома, веома рано. </a:t>
            </a: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Тада је написао своју најлепшу збирку песама:  “Ђулићи увеоци”. </a:t>
            </a: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0" name="Picture 2"/>
          <p:cNvPicPr/>
          <p:nvPr/>
        </p:nvPicPr>
        <p:blipFill>
          <a:blip r:embed="rId2"/>
          <a:stretch/>
        </p:blipFill>
        <p:spPr>
          <a:xfrm>
            <a:off x="2571840" y="3929040"/>
            <a:ext cx="3571560" cy="2535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0" y="-36360"/>
            <a:ext cx="9143640" cy="350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r-Latn-R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Тужне дане проводио је лекар и песник чика Јова Змај. Да би бар мало заборавио на своју тугу излазио је на двориште да гледа како се деца играју.</a:t>
            </a: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“Сва су деца моја деца!”, казао је чика Јова са пуно снаге и љубави наставио да пише песму за децу. </a:t>
            </a: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2" name="Picture 2"/>
          <p:cNvPicPr/>
          <p:nvPr/>
        </p:nvPicPr>
        <p:blipFill>
          <a:blip r:embed="rId2"/>
          <a:stretch/>
        </p:blipFill>
        <p:spPr>
          <a:xfrm>
            <a:off x="2070360" y="3361680"/>
            <a:ext cx="4501440" cy="2957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1143000" y="785880"/>
            <a:ext cx="6857640" cy="447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r-Latn-R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Писао је и написао много песама. Неке од тих песама су у буквару, неке у читанкама, неке у књигама за децу.</a:t>
            </a: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r-Latn-R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Чика Јова је проживео свој живот увек у друштву најмлаћих, немирних дечака и разиграних девојчица.</a:t>
            </a:r>
            <a:endParaRPr lang="sr-Latn-R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239</TotalTime>
  <Words>313</Words>
  <Application>LibreOffice/5.1.0.3$Windows_x86 LibreOffice_project/5e3e00a007d9b3b6efb6797a8b8e57b51ab1f737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Јован Јовановић Змај</dc:title>
  <dc:creator>veca</dc:creator>
  <cp:lastModifiedBy>veca</cp:lastModifiedBy>
  <cp:revision>24</cp:revision>
  <dcterms:created xsi:type="dcterms:W3CDTF">2019-10-20T12:33:18Z</dcterms:created>
  <dcterms:modified xsi:type="dcterms:W3CDTF">2019-10-20T19:26:31Z</dcterms:modified>
  <dc:language>sr-Latn-RS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