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3" r:id="rId4"/>
    <p:sldId id="268" r:id="rId5"/>
    <p:sldId id="274" r:id="rId6"/>
    <p:sldId id="261" r:id="rId7"/>
    <p:sldId id="258" r:id="rId8"/>
    <p:sldId id="275" r:id="rId9"/>
    <p:sldId id="265" r:id="rId10"/>
    <p:sldId id="27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D10D-7405-4EC5-8F13-E7A3416850A9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199B-3333-42BB-A8C4-A1BC6F130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992A-FBF5-4A7D-B450-81E13BE5791B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6941-895A-4E9E-B34B-355D5D35A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6BB2-A7F4-425B-B36F-BD9AD6DDEBE9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55C9-57EB-4C1D-A808-BCC372F5D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80F5-7940-4E01-8775-F2BB06F91E25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E80C-987F-4E3C-B010-C4A16F6E2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563B-BF50-4F29-AD8B-612F0271EAFE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E8E5-9922-4888-B544-217F1884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D7A3-65F1-4E2A-A7A0-4F0AC79EA68A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D069-17EC-4F65-99A3-E5FBC16F4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F367-B831-4FAC-A05B-1FA815DCD1A3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0533-595C-4C2E-ADA8-3B75846AF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74B6-68E4-4376-98EC-66FF4934E058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45E1-6D5A-471D-90FB-E56B4BFD4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D871-7820-4E76-BDB3-9E112BB547CF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A7BD-523A-49C9-A5EC-7FA4F110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3E6B-D4E2-4333-870F-4BF2771AF331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E2D8-0572-4103-B967-08D70F134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065F-87A6-46FE-9714-D357AC737A94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D0A6-77EB-4080-8770-0B883FA38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C81119-0E4C-4FD6-ACAD-22F325D57C39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594565-56E1-44D5-9267-CC6F61BE4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937000"/>
            <a:ext cx="345757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6673"/>
            <a:ext cx="7833765" cy="2237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 rot="1482636">
            <a:off x="377086" y="4948384"/>
            <a:ext cx="363464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ОРИЈЕНТАЦИЈА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0643228">
            <a:off x="5046367" y="5391681"/>
            <a:ext cx="285456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 ПРИРОДИ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307181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alibri" pitchFamily="34" charset="0"/>
              </a:rPr>
              <a:t>Оријентација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је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вештина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неопходна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да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би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се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човек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осећао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сигурно</a:t>
            </a:r>
            <a:r>
              <a:rPr lang="vi-VN" b="1" dirty="0" smtClean="0"/>
              <a:t> </a:t>
            </a:r>
            <a:r>
              <a:rPr lang="en-US" b="1" dirty="0" smtClean="0">
                <a:latin typeface="Calibri" pitchFamily="34" charset="0"/>
              </a:rPr>
              <a:t>у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свом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кретању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одређеним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простором</a:t>
            </a:r>
            <a:r>
              <a:rPr lang="vi-VN" b="1" dirty="0" smtClean="0"/>
              <a:t>, </a:t>
            </a:r>
            <a:r>
              <a:rPr lang="en-US" b="1" dirty="0" smtClean="0">
                <a:latin typeface="Calibri" pitchFamily="34" charset="0"/>
              </a:rPr>
              <a:t>а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посебно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природом</a:t>
            </a:r>
            <a:r>
              <a:rPr lang="vi-VN" b="1" dirty="0" smtClean="0"/>
              <a:t>. </a:t>
            </a:r>
            <a:endParaRPr lang="en-US" b="1" dirty="0" smtClean="0">
              <a:latin typeface="Calibri" pitchFamily="34" charset="0"/>
            </a:endParaRPr>
          </a:p>
          <a:p>
            <a:r>
              <a:rPr lang="en-US" b="1" dirty="0" err="1" smtClean="0">
                <a:latin typeface="Calibri" pitchFamily="34" charset="0"/>
              </a:rPr>
              <a:t>Састоји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се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од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одређивања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страна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света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коришћења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компаса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читања</a:t>
            </a:r>
            <a:r>
              <a:rPr lang="vi-VN" b="1" dirty="0" smtClean="0"/>
              <a:t> </a:t>
            </a:r>
            <a:r>
              <a:rPr lang="en-US" b="1" dirty="0" err="1" smtClean="0">
                <a:latin typeface="Calibri" pitchFamily="34" charset="0"/>
              </a:rPr>
              <a:t>карте</a:t>
            </a:r>
            <a:r>
              <a:rPr lang="en-US" b="1" dirty="0" smtClean="0">
                <a:latin typeface="Calibri" pitchFamily="34" charset="0"/>
              </a:rPr>
              <a:t>.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7000"/>
            <a:ext cx="4178298" cy="398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786314" y="1214422"/>
            <a:ext cx="4143404" cy="18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52"/>
            <a:ext cx="3554370" cy="75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0" y="3143248"/>
            <a:ext cx="2643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Картографски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знаци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(</a:t>
            </a:r>
            <a:r>
              <a:rPr lang="en-US" sz="1200" b="1" dirty="0" err="1" smtClean="0">
                <a:latin typeface="Calibri" pitchFamily="34" charset="0"/>
              </a:rPr>
              <a:t>језик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карте</a:t>
            </a:r>
            <a:r>
              <a:rPr lang="en-US" sz="1200" b="1" dirty="0" smtClean="0">
                <a:latin typeface="Calibri" pitchFamily="34" charset="0"/>
              </a:rPr>
              <a:t>) - </a:t>
            </a:r>
            <a:r>
              <a:rPr lang="en-US" sz="1200" b="1" dirty="0" err="1" smtClean="0">
                <a:latin typeface="Calibri" pitchFamily="34" charset="0"/>
              </a:rPr>
              <a:t>једноставни</a:t>
            </a:r>
            <a:r>
              <a:rPr lang="en-US" sz="1200" b="1" dirty="0" smtClean="0">
                <a:latin typeface="Calibri" pitchFamily="34" charset="0"/>
              </a:rPr>
              <a:t>, </a:t>
            </a:r>
            <a:r>
              <a:rPr lang="en-US" sz="1200" b="1" dirty="0" err="1" smtClean="0">
                <a:latin typeface="Calibri" pitchFamily="34" charset="0"/>
              </a:rPr>
              <a:t>очигледни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цртежи</a:t>
            </a:r>
            <a:r>
              <a:rPr lang="en-US" sz="1200" b="1" dirty="0" smtClean="0">
                <a:latin typeface="Calibri" pitchFamily="34" charset="0"/>
              </a:rPr>
              <a:t> </a:t>
            </a:r>
          </a:p>
          <a:p>
            <a:r>
              <a:rPr lang="en-US" sz="1200" b="1" dirty="0" err="1" smtClean="0">
                <a:latin typeface="Calibri" pitchFamily="34" charset="0"/>
              </a:rPr>
              <a:t>који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нам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дају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обавештења</a:t>
            </a:r>
            <a:r>
              <a:rPr lang="en-US" sz="1200" b="1" dirty="0" smtClean="0">
                <a:latin typeface="Calibri" pitchFamily="34" charset="0"/>
              </a:rPr>
              <a:t> о </a:t>
            </a:r>
            <a:r>
              <a:rPr lang="en-US" sz="1200" b="1" dirty="0" err="1" smtClean="0">
                <a:latin typeface="Calibri" pitchFamily="34" charset="0"/>
              </a:rPr>
              <a:t>местима</a:t>
            </a:r>
            <a:r>
              <a:rPr lang="en-US" sz="1200" b="1" dirty="0" smtClean="0">
                <a:latin typeface="Calibri" pitchFamily="34" charset="0"/>
              </a:rPr>
              <a:t>, </a:t>
            </a:r>
            <a:r>
              <a:rPr lang="en-US" sz="1200" b="1" dirty="0" err="1" smtClean="0">
                <a:latin typeface="Calibri" pitchFamily="34" charset="0"/>
              </a:rPr>
              <a:t>објектима</a:t>
            </a:r>
            <a:r>
              <a:rPr lang="en-US" sz="1200" b="1" dirty="0" smtClean="0">
                <a:latin typeface="Calibri" pitchFamily="34" charset="0"/>
              </a:rPr>
              <a:t> – </a:t>
            </a:r>
            <a:r>
              <a:rPr lang="en-US" sz="1200" b="1" dirty="0" err="1" smtClean="0">
                <a:latin typeface="Calibri" pitchFamily="34" charset="0"/>
              </a:rPr>
              <a:t>где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се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налазе</a:t>
            </a:r>
            <a:r>
              <a:rPr lang="en-US" sz="1200" b="1" dirty="0" smtClean="0">
                <a:latin typeface="Calibri" pitchFamily="34" charset="0"/>
              </a:rPr>
              <a:t>.</a:t>
            </a:r>
            <a:endParaRPr lang="en-US" sz="1200" b="1" dirty="0">
              <a:latin typeface="Calibri" pitchFamily="34" charset="0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28596" y="4214818"/>
            <a:ext cx="3714743" cy="189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286248" y="46434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latin typeface="Calibri" pitchFamily="34" charset="0"/>
              </a:rPr>
              <a:t>Легенда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(</a:t>
            </a:r>
            <a:r>
              <a:rPr lang="en-US" sz="1200" b="1" dirty="0" err="1" smtClean="0">
                <a:latin typeface="Calibri" pitchFamily="34" charset="0"/>
              </a:rPr>
              <a:t>тумач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знакова</a:t>
            </a:r>
            <a:r>
              <a:rPr lang="en-US" sz="1200" b="1" dirty="0" smtClean="0">
                <a:latin typeface="Calibri" pitchFamily="34" charset="0"/>
              </a:rPr>
              <a:t>) – </a:t>
            </a:r>
            <a:r>
              <a:rPr lang="en-US" sz="1200" b="1" dirty="0" err="1" smtClean="0">
                <a:latin typeface="Calibri" pitchFamily="34" charset="0"/>
              </a:rPr>
              <a:t>објашњење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знакова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на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самом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картографском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приказу</a:t>
            </a:r>
            <a:r>
              <a:rPr lang="en-US" sz="1200" b="1" dirty="0" smtClean="0">
                <a:latin typeface="Calibri" pitchFamily="34" charset="0"/>
              </a:rPr>
              <a:t>. 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16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08920"/>
            <a:ext cx="3848669" cy="2843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850" y="6211888"/>
            <a:ext cx="85693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>
                <a:solidFill>
                  <a:srgbClr val="C00000"/>
                </a:solidFill>
                <a:latin typeface="Calibri" pitchFamily="34" charset="0"/>
              </a:rPr>
              <a:t>Полазиште</a:t>
            </a:r>
            <a:r>
              <a:rPr lang="en-US" sz="1700" b="1">
                <a:latin typeface="Calibri" pitchFamily="34" charset="0"/>
              </a:rPr>
              <a:t> је место са којег полазимо на пут, а </a:t>
            </a:r>
            <a:r>
              <a:rPr lang="en-US" sz="1700" b="1">
                <a:solidFill>
                  <a:srgbClr val="C00000"/>
                </a:solidFill>
                <a:latin typeface="Calibri" pitchFamily="34" charset="0"/>
              </a:rPr>
              <a:t>одредиште</a:t>
            </a:r>
            <a:r>
              <a:rPr lang="en-US" sz="1700" b="1">
                <a:latin typeface="Calibri" pitchFamily="34" charset="0"/>
              </a:rPr>
              <a:t> место у које желимо стићи.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1275" y="692150"/>
            <a:ext cx="10810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6825" y="1052513"/>
            <a:ext cx="12239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87900" y="1341438"/>
            <a:ext cx="9366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9750" y="2060575"/>
            <a:ext cx="20161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5092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2492375"/>
            <a:ext cx="578802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35600" y="5949950"/>
            <a:ext cx="1303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ЈУГОИСТОК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575" y="5084763"/>
            <a:ext cx="1323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ЈУГОЗАПАД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56325" y="3789363"/>
            <a:ext cx="162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СЕВЕРОЗАПАД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9925" y="4797425"/>
            <a:ext cx="160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СЕВЕРОИСТОК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76250"/>
            <a:ext cx="312896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0350"/>
            <a:ext cx="43211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4509120"/>
            <a:ext cx="5294117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0963"/>
            <a:ext cx="8496300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80565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kompas2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39750" y="2636838"/>
            <a:ext cx="20161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941888"/>
            <a:ext cx="80708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kompa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205038"/>
            <a:ext cx="324008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435600" y="3933825"/>
            <a:ext cx="649288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1720" y="188640"/>
            <a:ext cx="669503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ОРИЈЕНТАЦИЈА ПОМОЋУ КОМПАСА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357298"/>
            <a:ext cx="4130673" cy="23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288" y="765175"/>
            <a:ext cx="8424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План је </a:t>
            </a:r>
            <a:r>
              <a:rPr lang="en-US" sz="2800" b="1">
                <a:latin typeface="Calibri" pitchFamily="34" charset="0"/>
              </a:rPr>
              <a:t>умањени приказ објеката гледаних одозго.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5963" y="188640"/>
            <a:ext cx="5325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ОРИЈЕНТАЦИЈА У ПРОСТОРУ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567148" y="3429000"/>
            <a:ext cx="457685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786710" y="3000372"/>
            <a:ext cx="1032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ПЛАН ГРАДА</a:t>
            </a:r>
            <a:endParaRPr lang="en-US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44675"/>
            <a:ext cx="3690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95288" y="1844675"/>
            <a:ext cx="50942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Да бисмо нацртали план клупе</a:t>
            </a:r>
          </a:p>
          <a:p>
            <a:r>
              <a:rPr lang="en-US" sz="2400" b="1">
                <a:latin typeface="Calibri" pitchFamily="34" charset="0"/>
              </a:rPr>
              <a:t>у учионици, меру треба да смањимо десет пута, па ће тако </a:t>
            </a:r>
            <a:r>
              <a:rPr lang="it-IT" sz="2400" b="1">
                <a:latin typeface="Calibri" pitchFamily="34" charset="0"/>
              </a:rPr>
              <a:t>10 </a:t>
            </a:r>
            <a:r>
              <a:rPr lang="en-US" sz="2400" b="1">
                <a:latin typeface="Calibri" pitchFamily="34" charset="0"/>
              </a:rPr>
              <a:t>цм</a:t>
            </a:r>
            <a:r>
              <a:rPr lang="it-IT" sz="2400" b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у</a:t>
            </a:r>
            <a:r>
              <a:rPr lang="it-IT" sz="2400" b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природи</a:t>
            </a:r>
            <a:r>
              <a:rPr lang="it-IT" sz="2400" b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бити</a:t>
            </a:r>
            <a:r>
              <a:rPr lang="it-IT" sz="2400" b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представљено са 1 цм на цртежу. </a:t>
            </a:r>
          </a:p>
          <a:p>
            <a:r>
              <a:rPr lang="en-US" sz="2400" b="1">
                <a:latin typeface="Calibri" pitchFamily="34" charset="0"/>
              </a:rPr>
              <a:t>То се изговара:</a:t>
            </a:r>
          </a:p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један према десет, а пише се (1:10).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250825" y="260350"/>
            <a:ext cx="8893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>
                <a:latin typeface="Calibri" pitchFamily="34" charset="0"/>
              </a:rPr>
              <a:t>Ако</a:t>
            </a:r>
            <a:r>
              <a:rPr lang="pl-PL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бисмо</a:t>
            </a:r>
            <a:r>
              <a:rPr lang="pl-PL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желели</a:t>
            </a:r>
            <a:r>
              <a:rPr lang="pl-PL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да</a:t>
            </a:r>
            <a:r>
              <a:rPr lang="pl-PL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нацртамо</a:t>
            </a:r>
            <a:r>
              <a:rPr lang="pl-PL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план</a:t>
            </a:r>
            <a:r>
              <a:rPr lang="pl-PL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учионице</a:t>
            </a:r>
            <a:r>
              <a:rPr lang="pl-PL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и</a:t>
            </a:r>
            <a:r>
              <a:rPr lang="pl-PL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намештаја који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се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у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њој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налази</a:t>
            </a:r>
            <a:r>
              <a:rPr lang="it-IT" sz="1900" b="1">
                <a:latin typeface="Calibri" pitchFamily="34" charset="0"/>
              </a:rPr>
              <a:t>, </a:t>
            </a:r>
            <a:r>
              <a:rPr lang="en-US" sz="1900" b="1">
                <a:latin typeface="Calibri" pitchFamily="34" charset="0"/>
              </a:rPr>
              <a:t>све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предмете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бисмо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морали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да</a:t>
            </a:r>
            <a:r>
              <a:rPr lang="it-IT" sz="1900" b="1">
                <a:latin typeface="Calibri" pitchFamily="34" charset="0"/>
              </a:rPr>
              <a:t> </a:t>
            </a:r>
            <a:r>
              <a:rPr lang="en-US" sz="1900" b="1">
                <a:latin typeface="Calibri" pitchFamily="34" charset="0"/>
              </a:rPr>
              <a:t>умањимо</a:t>
            </a:r>
            <a:r>
              <a:rPr lang="it-IT" sz="1900" b="1">
                <a:latin typeface="Calibri" pitchFamily="34" charset="0"/>
              </a:rPr>
              <a:t>.</a:t>
            </a:r>
            <a:r>
              <a:rPr lang="en-US" sz="1900" b="1">
                <a:latin typeface="Calibri" pitchFamily="34" charset="0"/>
              </a:rPr>
              <a:t> За то нам помаже размера.</a:t>
            </a:r>
          </a:p>
          <a:p>
            <a:endParaRPr lang="en-US" sz="1900" b="1">
              <a:latin typeface="Calibri" pitchFamily="34" charset="0"/>
            </a:endParaRPr>
          </a:p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Размера</a:t>
            </a:r>
            <a:r>
              <a:rPr lang="en-US" sz="2800" b="1">
                <a:latin typeface="Calibri" pitchFamily="34" charset="0"/>
              </a:rPr>
              <a:t> </a:t>
            </a:r>
            <a:r>
              <a:rPr lang="en-US" sz="1700" b="1">
                <a:latin typeface="Calibri" pitchFamily="34" charset="0"/>
              </a:rPr>
              <a:t>означава колико пута је</a:t>
            </a:r>
            <a:r>
              <a:rPr lang="vi-VN" sz="1700" b="1"/>
              <a:t> </a:t>
            </a:r>
            <a:r>
              <a:rPr lang="en-US" sz="1700" b="1">
                <a:latin typeface="Calibri" pitchFamily="34" charset="0"/>
              </a:rPr>
              <a:t>дужина</a:t>
            </a:r>
            <a:r>
              <a:rPr lang="vi-VN" sz="1700" b="1"/>
              <a:t> </a:t>
            </a:r>
            <a:r>
              <a:rPr lang="en-US" sz="1700" b="1">
                <a:latin typeface="Calibri" pitchFamily="34" charset="0"/>
              </a:rPr>
              <a:t>у</a:t>
            </a:r>
            <a:r>
              <a:rPr lang="vi-VN" sz="1700" b="1"/>
              <a:t> </a:t>
            </a:r>
            <a:r>
              <a:rPr lang="en-US" sz="1700" b="1">
                <a:latin typeface="Calibri" pitchFamily="34" charset="0"/>
              </a:rPr>
              <a:t>природи</a:t>
            </a:r>
            <a:r>
              <a:rPr lang="vi-VN" sz="1700" b="1"/>
              <a:t> </a:t>
            </a:r>
            <a:r>
              <a:rPr lang="en-US" sz="1700" b="1">
                <a:latin typeface="Calibri" pitchFamily="34" charset="0"/>
              </a:rPr>
              <a:t>смањена </a:t>
            </a:r>
            <a:r>
              <a:rPr lang="vi-VN" sz="1700" b="1"/>
              <a:t>(</a:t>
            </a:r>
            <a:r>
              <a:rPr lang="en-US" sz="1700" b="1">
                <a:latin typeface="Calibri" pitchFamily="34" charset="0"/>
              </a:rPr>
              <a:t>или ређе</a:t>
            </a:r>
            <a:r>
              <a:rPr lang="vi-VN" sz="1700" b="1"/>
              <a:t>, </a:t>
            </a:r>
            <a:r>
              <a:rPr lang="en-US" sz="1700" b="1">
                <a:latin typeface="Calibri" pitchFamily="34" charset="0"/>
              </a:rPr>
              <a:t>повећана</a:t>
            </a:r>
            <a:r>
              <a:rPr lang="vi-VN" sz="1700" b="1"/>
              <a:t>). </a:t>
            </a:r>
            <a:endParaRPr lang="en-US" sz="1700" b="1">
              <a:latin typeface="Calibri" pitchFamily="34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68313" y="4797425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За план учионице могли би користити размеру 1:100, што значи да 100 цм</a:t>
            </a:r>
          </a:p>
          <a:p>
            <a:r>
              <a:rPr lang="en-US" b="1">
                <a:latin typeface="Calibri" pitchFamily="34" charset="0"/>
              </a:rPr>
              <a:t>(1 м) у природној величини треба да износи </a:t>
            </a:r>
          </a:p>
          <a:p>
            <a:r>
              <a:rPr lang="en-US" b="1">
                <a:latin typeface="Calibri" pitchFamily="34" charset="0"/>
              </a:rPr>
              <a:t>1 цм на цртежу.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95288" y="981075"/>
            <a:ext cx="828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alibri" pitchFamily="34" charset="0"/>
              </a:rPr>
              <a:t>Географска карта је </a:t>
            </a:r>
            <a:r>
              <a:rPr lang="en-US" sz="2400" b="1">
                <a:latin typeface="Calibri" pitchFamily="34" charset="0"/>
              </a:rPr>
              <a:t>умањени приказ Земљине површине.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773238"/>
            <a:ext cx="888047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383" y="188640"/>
            <a:ext cx="8323111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ОРИЈЕНТАЦИЈА ПОМОЋУ ГЕОГРАФСКЕ КАРТЕ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jentacij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Orijentacija 1</Template>
  <TotalTime>7</TotalTime>
  <Words>238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Orijentacija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ОРИЈЕНТАЦИЈА</dc:title>
  <dc:creator>PC</dc:creator>
  <cp:lastModifiedBy>PC</cp:lastModifiedBy>
  <cp:revision>6</cp:revision>
  <dcterms:created xsi:type="dcterms:W3CDTF">2020-09-29T16:01:40Z</dcterms:created>
  <dcterms:modified xsi:type="dcterms:W3CDTF">2020-09-29T16:12:58Z</dcterms:modified>
</cp:coreProperties>
</file>