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4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4A17E-C758-4DA5-B9E1-7EDD98D352B0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704AA-2C72-4D91-8A96-84C7326C1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402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EEE6-F53D-4E53-B2B7-05B290726DDE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E12D0-F6B4-4A0F-94FB-8CEE94978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EEE6-F53D-4E53-B2B7-05B290726DDE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E12D0-F6B4-4A0F-94FB-8CEE94978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26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EEE6-F53D-4E53-B2B7-05B290726DDE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E12D0-F6B4-4A0F-94FB-8CEE94978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4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EEE6-F53D-4E53-B2B7-05B290726DDE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E12D0-F6B4-4A0F-94FB-8CEE94978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49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EEE6-F53D-4E53-B2B7-05B290726DDE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E12D0-F6B4-4A0F-94FB-8CEE94978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92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EEE6-F53D-4E53-B2B7-05B290726DDE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E12D0-F6B4-4A0F-94FB-8CEE94978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863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EEE6-F53D-4E53-B2B7-05B290726DDE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E12D0-F6B4-4A0F-94FB-8CEE94978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02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EEE6-F53D-4E53-B2B7-05B290726DDE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E12D0-F6B4-4A0F-94FB-8CEE94978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87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EEE6-F53D-4E53-B2B7-05B290726DDE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E12D0-F6B4-4A0F-94FB-8CEE94978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768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EEE6-F53D-4E53-B2B7-05B290726DDE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E12D0-F6B4-4A0F-94FB-8CEE94978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997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EEE6-F53D-4E53-B2B7-05B290726DDE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E12D0-F6B4-4A0F-94FB-8CEE94978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07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6EEE6-F53D-4E53-B2B7-05B290726DDE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E12D0-F6B4-4A0F-94FB-8CEE94978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036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/>
          </a:bodyPr>
          <a:lstStyle/>
          <a:p>
            <a:r>
              <a:rPr lang="sr-Cyrl-RS" sz="7200" dirty="0" smtClean="0">
                <a:latin typeface="Arial" pitchFamily="34" charset="0"/>
                <a:cs typeface="Arial" pitchFamily="34" charset="0"/>
              </a:rPr>
              <a:t>Придеви</a:t>
            </a:r>
            <a:endParaRPr lang="en-US" sz="7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2132856"/>
            <a:ext cx="6400800" cy="720080"/>
          </a:xfrm>
        </p:spPr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РОД И БРОЈ ПРИДЕВА 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64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Да ли придеви имају свој род?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84784"/>
            <a:ext cx="1473027" cy="1473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268760"/>
            <a:ext cx="1413563" cy="1843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268760"/>
            <a:ext cx="1584176" cy="1568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48272" y="311700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Cyrl-RS" sz="24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        </a:t>
            </a:r>
            <a:r>
              <a:rPr lang="sr-Cyrl-RS" sz="24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ТА </a:t>
            </a:r>
            <a:r>
              <a:rPr lang="sr-Cyrl-RS" sz="2400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дрвена столица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3120222"/>
            <a:ext cx="23780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solidFill>
                  <a:srgbClr val="0070C0"/>
                </a:solidFill>
                <a:latin typeface="Arial" pitchFamily="34" charset="0"/>
                <a:ea typeface="+mj-ea"/>
                <a:cs typeface="Arial" pitchFamily="34" charset="0"/>
              </a:rPr>
              <a:t>ТАЈ дрвени сто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28184" y="3108266"/>
            <a:ext cx="2329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solidFill>
                  <a:srgbClr val="00B050"/>
                </a:solidFill>
                <a:latin typeface="Arial" pitchFamily="34" charset="0"/>
                <a:ea typeface="+mj-ea"/>
                <a:cs typeface="Arial" pitchFamily="34" charset="0"/>
              </a:rPr>
              <a:t>ТО жуто Сунце</a:t>
            </a:r>
            <a:endParaRPr lang="en-US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1475" y="3861048"/>
            <a:ext cx="19343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 smtClean="0">
                <a:solidFill>
                  <a:srgbClr val="0070C0"/>
                </a:solidFill>
                <a:latin typeface="Arial" pitchFamily="34" charset="0"/>
                <a:ea typeface="+mj-ea"/>
                <a:cs typeface="Arial" pitchFamily="34" charset="0"/>
              </a:rPr>
              <a:t>мушки род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75921" y="3861296"/>
            <a:ext cx="17921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женски род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88224" y="3820656"/>
            <a:ext cx="18767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solidFill>
                  <a:srgbClr val="00B050"/>
                </a:solidFill>
                <a:latin typeface="Arial" pitchFamily="34" charset="0"/>
                <a:ea typeface="+mj-ea"/>
                <a:cs typeface="Arial" pitchFamily="34" charset="0"/>
              </a:rPr>
              <a:t>средњи род</a:t>
            </a:r>
            <a:endParaRPr lang="en-US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43608" y="4725144"/>
            <a:ext cx="9380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4400" dirty="0">
                <a:solidFill>
                  <a:prstClr val="black"/>
                </a:solidFill>
                <a:ea typeface="+mj-ea"/>
                <a:cs typeface="+mj-cs"/>
              </a:rPr>
              <a:t>ТАЈ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110500" y="4725143"/>
            <a:ext cx="7523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4400" dirty="0">
                <a:solidFill>
                  <a:prstClr val="black"/>
                </a:solidFill>
                <a:ea typeface="+mj-ea"/>
                <a:cs typeface="+mj-cs"/>
              </a:rPr>
              <a:t>ТА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236296" y="4581128"/>
            <a:ext cx="82067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4400" dirty="0">
                <a:solidFill>
                  <a:prstClr val="black"/>
                </a:solidFill>
                <a:ea typeface="+mj-ea"/>
                <a:cs typeface="+mj-cs"/>
              </a:rPr>
              <a:t>ТО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7" idx="0"/>
          </p:cNvCxnSpPr>
          <p:nvPr/>
        </p:nvCxnSpPr>
        <p:spPr>
          <a:xfrm flipH="1" flipV="1">
            <a:off x="1588625" y="3569931"/>
            <a:ext cx="1" cy="29111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4427984" y="3581887"/>
            <a:ext cx="1" cy="29111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7515047" y="3581887"/>
            <a:ext cx="1" cy="29111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38988" y="5516651"/>
            <a:ext cx="79365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sr-Cyrl-CS" sz="2400" b="1" dirty="0">
                <a:solidFill>
                  <a:srgbClr val="0000FF"/>
                </a:solidFill>
                <a:latin typeface="Arial"/>
                <a:ea typeface="Times New Roman"/>
                <a:cs typeface="Times New Roman"/>
              </a:rPr>
              <a:t>РОД ПРИДЕВА ОДРЕЂУЈЕМО ПРЕМА ИМЕНИЦИ УЗ КОЈУ ПРИДЕВ СТОЈИ</a:t>
            </a:r>
            <a:r>
              <a:rPr lang="en-US" sz="2400" b="1" dirty="0">
                <a:solidFill>
                  <a:srgbClr val="0000FF"/>
                </a:solidFill>
                <a:latin typeface="Arial"/>
                <a:ea typeface="Times New Roman"/>
                <a:cs typeface="Times New Roman"/>
              </a:rPr>
              <a:t>.</a:t>
            </a:r>
            <a:endParaRPr lang="en-US" sz="24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77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7159" y="3185665"/>
            <a:ext cx="1941984" cy="864188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sr-Cyrl-RS" sz="3200" dirty="0" smtClean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  <a:t>                                                                  </a:t>
            </a:r>
            <a:r>
              <a:rPr lang="sr-Cyrl-RS" sz="3600" dirty="0" smtClean="0">
                <a:latin typeface="Arial" pitchFamily="34" charset="0"/>
                <a:ea typeface="+mn-ea"/>
                <a:cs typeface="Arial" pitchFamily="34" charset="0"/>
              </a:rPr>
              <a:t>јабуке</a:t>
            </a:r>
            <a:r>
              <a:rPr lang="en-US" sz="3600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3600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en-US" sz="3200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  <a:t/>
            </a:r>
            <a:br>
              <a:rPr lang="en-US" sz="3200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</a:br>
            <a:endParaRPr lang="en-US" dirty="0"/>
          </a:p>
        </p:txBody>
      </p:sp>
      <p:pic>
        <p:nvPicPr>
          <p:cNvPr id="2055" name="Picture 7" descr="https://kraljfahdkurs.files.wordpress.com/2015/04/jabuka_11.jpg?w=700&amp;h=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982" y="1701613"/>
            <a:ext cx="1309539" cy="132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https://kraljfahdkurs.files.wordpress.com/2015/04/jabuka_11.jpg?w=700&amp;h=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8612" y="1087383"/>
            <a:ext cx="1309539" cy="132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https://kraljfahdkurs.files.wordpress.com/2015/04/jabuka_11.jpg?w=700&amp;h=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5019" y="1155849"/>
            <a:ext cx="1309539" cy="132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 descr="https://kraljfahdkurs.files.wordpress.com/2015/04/jabuka_11.jpg?w=700&amp;h=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89978" l="0" r="8989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256" y="1711934"/>
            <a:ext cx="1309539" cy="132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7" descr="https://kraljfahdkurs.files.wordpress.com/2015/04/jabuka_11.jpg?w=700&amp;h=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2237" y="1777346"/>
            <a:ext cx="1309539" cy="132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339752" y="3032985"/>
            <a:ext cx="13516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sr-Cyrl-RS" sz="3200" dirty="0">
                <a:latin typeface="Arial" pitchFamily="34" charset="0"/>
                <a:cs typeface="Arial" pitchFamily="34" charset="0"/>
              </a:rPr>
              <a:t>јабука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7669" y="3032984"/>
            <a:ext cx="15426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црвена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97311" y="3068960"/>
            <a:ext cx="15426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црвене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8484" y="386408"/>
            <a:ext cx="23924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4400" dirty="0">
                <a:solidFill>
                  <a:prstClr val="black"/>
                </a:solidFill>
                <a:ea typeface="+mj-ea"/>
                <a:cs typeface="+mj-cs"/>
              </a:rPr>
              <a:t>ЈЕДНИНА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84984" y="275280"/>
            <a:ext cx="287450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4400" dirty="0">
                <a:solidFill>
                  <a:prstClr val="black"/>
                </a:solidFill>
                <a:ea typeface="+mj-ea"/>
                <a:cs typeface="+mj-cs"/>
              </a:rPr>
              <a:t>МНОЖИНА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95536" y="3789040"/>
            <a:ext cx="84519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800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Придеви имају два броја – </a:t>
            </a:r>
            <a:r>
              <a:rPr lang="sr-Cyrl-RS" sz="2800" b="1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једнину</a:t>
            </a:r>
            <a:r>
              <a:rPr lang="sr-Cyrl-RS" sz="2800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  </a:t>
            </a:r>
            <a:r>
              <a:rPr lang="sr-Cyrl-RS" sz="28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и </a:t>
            </a:r>
            <a:r>
              <a:rPr lang="sr-Cyrl-RS" sz="2800" b="1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множину</a:t>
            </a:r>
            <a:r>
              <a:rPr lang="sr-Cyrl-RS" sz="2800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.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3548" y="4581128"/>
            <a:ext cx="8235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>
                <a:solidFill>
                  <a:srgbClr val="00B050"/>
                </a:solidFill>
                <a:latin typeface="Arial" pitchFamily="34" charset="0"/>
                <a:ea typeface="+mj-ea"/>
                <a:cs typeface="Arial" pitchFamily="34" charset="0"/>
              </a:rPr>
              <a:t>Придеви се увек слажу са именицом уз коју стоје и ближе је одређују.</a:t>
            </a:r>
            <a:endParaRPr lang="en-US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22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7544" y="476672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Подвуци правилно написан придев уз именицу. </a:t>
            </a:r>
          </a:p>
          <a:p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1772816"/>
            <a:ext cx="37308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досадан путовање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273002" y="1772816"/>
            <a:ext cx="28830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мамине књиге</a:t>
            </a:r>
          </a:p>
        </p:txBody>
      </p:sp>
      <p:sp>
        <p:nvSpPr>
          <p:cNvPr id="9" name="Rectangle 8"/>
          <p:cNvSpPr/>
          <p:nvPr/>
        </p:nvSpPr>
        <p:spPr>
          <a:xfrm>
            <a:off x="610444" y="2539139"/>
            <a:ext cx="34383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очишћена улица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26980" y="2526440"/>
            <a:ext cx="24586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весела игра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57849" y="3284984"/>
            <a:ext cx="24055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црна блуза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292080" y="3243143"/>
            <a:ext cx="23316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мали маче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57849" y="4005064"/>
            <a:ext cx="24041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зреле воће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901" y="3807541"/>
            <a:ext cx="4078287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8" name="Straight Connector 17"/>
          <p:cNvCxnSpPr/>
          <p:nvPr/>
        </p:nvCxnSpPr>
        <p:spPr>
          <a:xfrm>
            <a:off x="5400464" y="4365104"/>
            <a:ext cx="334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400344" y="2996952"/>
            <a:ext cx="226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57848" y="3717032"/>
            <a:ext cx="223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55576" y="2996952"/>
            <a:ext cx="298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5326980" y="2230998"/>
            <a:ext cx="26293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280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1"/>
      <p:bldP spid="10" grpId="0"/>
      <p:bldP spid="11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33265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6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Повежи правилно </a:t>
            </a:r>
            <a:r>
              <a:rPr lang="sr-Cyrl-RS" sz="3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придеве: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9592" y="1052736"/>
            <a:ext cx="25166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6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поцепана </a:t>
            </a:r>
            <a:r>
              <a:rPr lang="sr-Cyrl-RS" sz="3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▪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9592" y="1809690"/>
            <a:ext cx="2736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600" dirty="0" smtClean="0">
                <a:latin typeface="Arial" pitchFamily="34" charset="0"/>
                <a:cs typeface="Arial" pitchFamily="34" charset="0"/>
              </a:rPr>
              <a:t>седа ▪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9556" y="2708920"/>
            <a:ext cx="20152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600" dirty="0" smtClean="0">
                <a:latin typeface="Arial" pitchFamily="34" charset="0"/>
                <a:cs typeface="Arial" pitchFamily="34" charset="0"/>
              </a:rPr>
              <a:t>хладни ▪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29556" y="3717032"/>
            <a:ext cx="2994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600" dirty="0" smtClean="0">
                <a:latin typeface="Arial" pitchFamily="34" charset="0"/>
                <a:cs typeface="Arial" pitchFamily="34" charset="0"/>
              </a:rPr>
              <a:t>уплакано ▪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29556" y="4797152"/>
            <a:ext cx="36340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600" dirty="0" smtClean="0">
                <a:latin typeface="Arial" pitchFamily="34" charset="0"/>
                <a:cs typeface="Arial" pitchFamily="34" charset="0"/>
              </a:rPr>
              <a:t>позна ▪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228" y="888538"/>
            <a:ext cx="2084387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6333721" y="1863263"/>
            <a:ext cx="16433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▪ дани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326329" y="2701886"/>
            <a:ext cx="20336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RS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▪ хартија</a:t>
            </a:r>
            <a:endParaRPr lang="en-US" sz="3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66582" y="3722698"/>
            <a:ext cx="15776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RS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▪ јесен</a:t>
            </a:r>
            <a:endParaRPr lang="en-US" sz="3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49742" y="4707503"/>
            <a:ext cx="14273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▪ коса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275856" y="1484784"/>
            <a:ext cx="3273886" cy="15402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157917" y="2132855"/>
            <a:ext cx="4574323" cy="28978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746570" y="2186428"/>
            <a:ext cx="3803172" cy="8386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6549742" y="4040197"/>
            <a:ext cx="0" cy="5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1" name="Straight Arrow Connector 5120"/>
          <p:cNvCxnSpPr/>
          <p:nvPr/>
        </p:nvCxnSpPr>
        <p:spPr>
          <a:xfrm flipV="1">
            <a:off x="3275856" y="1375900"/>
            <a:ext cx="3090726" cy="26699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125" name="Straight Arrow Connector 5124"/>
          <p:cNvCxnSpPr/>
          <p:nvPr/>
        </p:nvCxnSpPr>
        <p:spPr>
          <a:xfrm flipV="1">
            <a:off x="2426742" y="4045863"/>
            <a:ext cx="4123000" cy="10744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118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404664"/>
            <a:ext cx="84457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Одреди род и број следећих придева: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689345"/>
              </p:ext>
            </p:extLst>
          </p:nvPr>
        </p:nvGraphicFramePr>
        <p:xfrm>
          <a:off x="971600" y="1340768"/>
          <a:ext cx="7272810" cy="3570992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424270"/>
                <a:gridCol w="2424270"/>
                <a:gridCol w="242427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придев(именица)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род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број</a:t>
                      </a:r>
                      <a:endParaRPr lang="en-US" dirty="0"/>
                    </a:p>
                  </a:txBody>
                  <a:tcPr/>
                </a:tc>
              </a:tr>
              <a:tr h="400654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кожна (јакна)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женски род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једнина</a:t>
                      </a:r>
                      <a:endParaRPr lang="en-US" dirty="0"/>
                    </a:p>
                  </a:txBody>
                  <a:tcPr/>
                </a:tc>
              </a:tr>
              <a:tr h="400654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увело (лишће)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мушки род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множина</a:t>
                      </a:r>
                      <a:endParaRPr lang="en-US" dirty="0"/>
                    </a:p>
                  </a:txBody>
                  <a:tcPr/>
                </a:tc>
              </a:tr>
              <a:tr h="400654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мокра (трава)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женски род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једнина</a:t>
                      </a:r>
                    </a:p>
                  </a:txBody>
                  <a:tcPr/>
                </a:tc>
              </a:tr>
              <a:tr h="400654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београдски (сајам)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мушки језик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једнина</a:t>
                      </a:r>
                      <a:endParaRPr lang="en-US" dirty="0"/>
                    </a:p>
                  </a:txBody>
                  <a:tcPr/>
                </a:tc>
              </a:tr>
              <a:tr h="400654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тужно (лице)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средњи род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једнина</a:t>
                      </a:r>
                      <a:endParaRPr lang="en-US" dirty="0"/>
                    </a:p>
                  </a:txBody>
                  <a:tcPr/>
                </a:tc>
              </a:tr>
              <a:tr h="400654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росно (цвеће)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мушки род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множина</a:t>
                      </a:r>
                      <a:endParaRPr lang="en-US" dirty="0"/>
                    </a:p>
                  </a:txBody>
                  <a:tcPr/>
                </a:tc>
              </a:tr>
              <a:tr h="400654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шабачки (вашар)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мушки</a:t>
                      </a:r>
                      <a:r>
                        <a:rPr lang="sr-Cyrl-RS" baseline="0" dirty="0" smtClean="0"/>
                        <a:t> род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једнина</a:t>
                      </a:r>
                      <a:endParaRPr lang="en-US" dirty="0"/>
                    </a:p>
                  </a:txBody>
                  <a:tcPr/>
                </a:tc>
              </a:tr>
              <a:tr h="400654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стари (фијакер)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мушки род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једнина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419872" y="1700808"/>
            <a:ext cx="23762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96136" y="1700808"/>
            <a:ext cx="244827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19872" y="2132856"/>
            <a:ext cx="237626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796136" y="2132856"/>
            <a:ext cx="24482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419872" y="2492896"/>
            <a:ext cx="23762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96136" y="2492896"/>
            <a:ext cx="244827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419872" y="2924944"/>
            <a:ext cx="237626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796136" y="2924944"/>
            <a:ext cx="24482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419872" y="3284984"/>
            <a:ext cx="23762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796136" y="3284984"/>
            <a:ext cx="244827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419872" y="3645024"/>
            <a:ext cx="244827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796136" y="3645024"/>
            <a:ext cx="244827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419872" y="4077072"/>
            <a:ext cx="23762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796136" y="4077072"/>
            <a:ext cx="244827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419872" y="4509120"/>
            <a:ext cx="244827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796136" y="4509120"/>
            <a:ext cx="244827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757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729</TotalTime>
  <Words>182</Words>
  <Application>Microsoft Office PowerPoint</Application>
  <PresentationFormat>On-screen Show (4:3)</PresentationFormat>
  <Paragraphs>69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Придеви</vt:lpstr>
      <vt:lpstr>Да ли придеви имају свој род?</vt:lpstr>
      <vt:lpstr>                                                                  јабуке  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Придеви</dc:title>
  <dc:creator>PC</dc:creator>
  <cp:lastModifiedBy>PC</cp:lastModifiedBy>
  <cp:revision>26</cp:revision>
  <dcterms:created xsi:type="dcterms:W3CDTF">2020-11-26T19:12:25Z</dcterms:created>
  <dcterms:modified xsi:type="dcterms:W3CDTF">2020-11-27T19:19:34Z</dcterms:modified>
</cp:coreProperties>
</file>