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3" r:id="rId2"/>
  </p:sldMasterIdLst>
  <p:notesMasterIdLst>
    <p:notesMasterId r:id="rId13"/>
  </p:notesMasterIdLst>
  <p:sldIdLst>
    <p:sldId id="274" r:id="rId3"/>
    <p:sldId id="296" r:id="rId4"/>
    <p:sldId id="263" r:id="rId5"/>
    <p:sldId id="318" r:id="rId6"/>
    <p:sldId id="285" r:id="rId7"/>
    <p:sldId id="317" r:id="rId8"/>
    <p:sldId id="320" r:id="rId9"/>
    <p:sldId id="313" r:id="rId10"/>
    <p:sldId id="293" r:id="rId11"/>
    <p:sldId id="319" r:id="rId1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E8EE"/>
    <a:srgbClr val="B93679"/>
    <a:srgbClr val="F4D8E6"/>
    <a:srgbClr val="A66700"/>
    <a:srgbClr val="F18522"/>
    <a:srgbClr val="87D1F6"/>
    <a:srgbClr val="97C11F"/>
    <a:srgbClr val="E40311"/>
    <a:srgbClr val="A170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773" autoAdjust="0"/>
  </p:normalViewPr>
  <p:slideViewPr>
    <p:cSldViewPr>
      <p:cViewPr varScale="1">
        <p:scale>
          <a:sx n="105" d="100"/>
          <a:sy n="105" d="100"/>
        </p:scale>
        <p:origin x="1794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22C8606-C7AD-4C72-A854-727AD072A9B0}" type="datetimeFigureOut">
              <a:rPr lang="en-US"/>
              <a:pPr>
                <a:defRPr/>
              </a:pPr>
              <a:t>9/4/2019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DAA7409-0129-486F-9E6A-51ED3EB704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7986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4100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FEA614A-ED0B-4A4E-8AF7-441677D52B9E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70749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DAA7409-0129-486F-9E6A-51ED3EB7045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9392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DAA7409-0129-486F-9E6A-51ED3EB7045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6599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DAA7409-0129-486F-9E6A-51ED3EB7045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3743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DAA7409-0129-486F-9E6A-51ED3EB70457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1613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DAA7409-0129-486F-9E6A-51ED3EB70457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9811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1268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CA16B8F-30EC-4739-9BB2-3AC584EB2E95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12604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DAA7409-0129-486F-9E6A-51ED3EB70457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943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4618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1670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5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13" y="6429375"/>
            <a:ext cx="1304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 userDrawn="1"/>
        </p:nvSpPr>
        <p:spPr>
          <a:xfrm>
            <a:off x="0" y="6246813"/>
            <a:ext cx="611188" cy="611187"/>
          </a:xfrm>
          <a:prstGeom prst="rect">
            <a:avLst/>
          </a:prstGeom>
          <a:solidFill>
            <a:srgbClr val="B936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rgbClr val="9933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3366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3366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3366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3366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rgbClr val="993366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rgbClr val="993366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rgbClr val="993366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rgbClr val="993366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rgbClr val="9933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3366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3366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3366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3366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rgbClr val="993366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rgbClr val="993366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rgbClr val="993366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rgbClr val="993366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908050"/>
          </a:xfrm>
          <a:prstGeom prst="rect">
            <a:avLst/>
          </a:prstGeom>
          <a:solidFill>
            <a:srgbClr val="B93679"/>
          </a:solidFill>
          <a:ln w="28575" cap="flat" cmpd="sng" algn="ctr">
            <a:noFill/>
            <a:prstDash val="sysDash"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x-none" b="1" dirty="0">
                <a:solidFill>
                  <a:schemeClr val="bg1"/>
                </a:solidFill>
              </a:rPr>
              <a:t>ПОРОДИЦА</a:t>
            </a:r>
            <a:r>
              <a:rPr lang="sr-Cyrl-RS" b="1" dirty="0">
                <a:solidFill>
                  <a:schemeClr val="bg1"/>
                </a:solidFill>
              </a:rPr>
              <a:t> И РОДБИНА </a:t>
            </a:r>
            <a:endParaRPr lang="x-none" b="1" dirty="0">
              <a:solidFill>
                <a:schemeClr val="bg1"/>
              </a:solidFill>
            </a:endParaRPr>
          </a:p>
        </p:txBody>
      </p:sp>
      <p:pic>
        <p:nvPicPr>
          <p:cNvPr id="3075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C"/>
              </a:clrFrom>
              <a:clrTo>
                <a:srgbClr val="FF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35851" y="764704"/>
            <a:ext cx="6072298" cy="5829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27F261C-C797-466F-884F-34076E1871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275" y="325438"/>
            <a:ext cx="8424863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sr-Cyrl-RS" altLang="sr-Latn-RS" sz="4000" b="1" dirty="0">
                <a:solidFill>
                  <a:srgbClr val="B93679"/>
                </a:solidFill>
                <a:latin typeface="Calibri" panose="020F0502020204030204" pitchFamily="34" charset="0"/>
              </a:rPr>
              <a:t>Наша права и обавезе</a:t>
            </a:r>
            <a:endParaRPr lang="en-US" altLang="sr-Latn-RS" sz="4000" b="1" dirty="0">
              <a:solidFill>
                <a:srgbClr val="B93679"/>
              </a:solidFill>
              <a:latin typeface="Calibri" panose="020F050202020403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091697C-FF83-44AE-8CD9-01F7CB9C66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35" t="52010" r="49282" b="6183"/>
          <a:stretch/>
        </p:blipFill>
        <p:spPr>
          <a:xfrm>
            <a:off x="-1" y="3645024"/>
            <a:ext cx="4572001" cy="133126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CEC33DE-2C8C-4DEE-978E-6F44893D15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35" b="47989"/>
          <a:stretch/>
        </p:blipFill>
        <p:spPr>
          <a:xfrm>
            <a:off x="-1" y="1787018"/>
            <a:ext cx="9144001" cy="16561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48A879E-8519-4557-A07B-24AEC26935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718" t="52010" b="6183"/>
          <a:stretch/>
        </p:blipFill>
        <p:spPr>
          <a:xfrm>
            <a:off x="4572517" y="3644273"/>
            <a:ext cx="4572001" cy="13312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1621076"/>
            <a:ext cx="7488237" cy="439269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sr-Cyrl-RS" sz="2800" dirty="0">
                <a:latin typeface="Calibri" panose="020F0502020204030204" pitchFamily="34" charset="0"/>
              </a:rPr>
              <a:t>Мамина мама је теби...</a:t>
            </a:r>
            <a:endParaRPr lang="sr-Latn-RS" sz="2800" dirty="0">
              <a:latin typeface="Calibri" panose="020F0502020204030204" pitchFamily="34" charset="0"/>
            </a:endParaRPr>
          </a:p>
          <a:p>
            <a:pPr>
              <a:defRPr/>
            </a:pPr>
            <a:r>
              <a:rPr lang="sr-Cyrl-RS" sz="2800" dirty="0">
                <a:latin typeface="Calibri" panose="020F0502020204030204" pitchFamily="34" charset="0"/>
              </a:rPr>
              <a:t>Татин брат је теби...</a:t>
            </a:r>
            <a:endParaRPr lang="sr-Latn-RS" sz="2800" dirty="0">
              <a:latin typeface="Calibri" panose="020F0502020204030204" pitchFamily="34" charset="0"/>
            </a:endParaRPr>
          </a:p>
          <a:p>
            <a:pPr>
              <a:defRPr/>
            </a:pPr>
            <a:r>
              <a:rPr lang="sr-Cyrl-RS" sz="2800" dirty="0">
                <a:latin typeface="Calibri" panose="020F0502020204030204" pitchFamily="34" charset="0"/>
              </a:rPr>
              <a:t>Ујакова жена је теби...</a:t>
            </a:r>
            <a:endParaRPr lang="sr-Latn-RS" sz="2800" dirty="0">
              <a:latin typeface="Calibri" panose="020F0502020204030204" pitchFamily="34" charset="0"/>
            </a:endParaRPr>
          </a:p>
          <a:p>
            <a:pPr>
              <a:defRPr/>
            </a:pPr>
            <a:r>
              <a:rPr lang="sr-Cyrl-RS" sz="2800" dirty="0">
                <a:latin typeface="Calibri" panose="020F0502020204030204" pitchFamily="34" charset="0"/>
              </a:rPr>
              <a:t>Татин тата је теби...</a:t>
            </a:r>
            <a:endParaRPr lang="sr-Latn-RS" sz="2800" dirty="0">
              <a:latin typeface="Calibri" panose="020F0502020204030204" pitchFamily="34" charset="0"/>
            </a:endParaRPr>
          </a:p>
          <a:p>
            <a:pPr>
              <a:defRPr/>
            </a:pPr>
            <a:r>
              <a:rPr lang="sr-Cyrl-RS" sz="2800" dirty="0">
                <a:latin typeface="Calibri" panose="020F0502020204030204" pitchFamily="34" charset="0"/>
              </a:rPr>
              <a:t>Татина сестра је теби...</a:t>
            </a:r>
            <a:endParaRPr lang="sr-Latn-RS" sz="2800" dirty="0">
              <a:latin typeface="Calibri" panose="020F0502020204030204" pitchFamily="34" charset="0"/>
            </a:endParaRPr>
          </a:p>
          <a:p>
            <a:pPr>
              <a:defRPr/>
            </a:pPr>
            <a:r>
              <a:rPr lang="sr-Cyrl-RS" sz="2800" dirty="0">
                <a:latin typeface="Calibri" panose="020F0502020204030204" pitchFamily="34" charset="0"/>
              </a:rPr>
              <a:t>Мамин брат је теби...</a:t>
            </a:r>
            <a:endParaRPr lang="sr-Latn-RS" sz="2800" dirty="0">
              <a:latin typeface="Calibri" panose="020F0502020204030204" pitchFamily="34" charset="0"/>
            </a:endParaRPr>
          </a:p>
          <a:p>
            <a:pPr>
              <a:defRPr/>
            </a:pPr>
            <a:r>
              <a:rPr lang="sr-Cyrl-RS" sz="2800" dirty="0">
                <a:latin typeface="Calibri" panose="020F0502020204030204" pitchFamily="34" charset="0"/>
              </a:rPr>
              <a:t>Татина мама је теби...</a:t>
            </a:r>
            <a:endParaRPr lang="sr-Latn-RS" sz="2800" dirty="0">
              <a:latin typeface="Calibri" panose="020F0502020204030204" pitchFamily="34" charset="0"/>
            </a:endParaRPr>
          </a:p>
          <a:p>
            <a:pPr>
              <a:defRPr/>
            </a:pPr>
            <a:r>
              <a:rPr lang="sr-Cyrl-RS" sz="2800" dirty="0">
                <a:latin typeface="Calibri" panose="020F0502020204030204" pitchFamily="34" charset="0"/>
              </a:rPr>
              <a:t>Мамина сестра је теби...</a:t>
            </a:r>
            <a:endParaRPr lang="sr-Latn-RS" sz="2800" dirty="0">
              <a:latin typeface="Calibri" panose="020F0502020204030204" pitchFamily="34" charset="0"/>
            </a:endParaRPr>
          </a:p>
          <a:p>
            <a:pPr>
              <a:defRPr/>
            </a:pPr>
            <a:r>
              <a:rPr lang="sr-Cyrl-RS" sz="2800" dirty="0">
                <a:latin typeface="Calibri" panose="020F0502020204030204" pitchFamily="34" charset="0"/>
              </a:rPr>
              <a:t>Теткин муж је теби...</a:t>
            </a:r>
            <a:endParaRPr lang="en-US" sz="2800" dirty="0">
              <a:latin typeface="Calibri" panose="020F0502020204030204" pitchFamily="34" charset="0"/>
            </a:endParaRPr>
          </a:p>
        </p:txBody>
      </p:sp>
      <p:graphicFrame>
        <p:nvGraphicFramePr>
          <p:cNvPr id="5123" name="Object 2"/>
          <p:cNvGraphicFramePr>
            <a:graphicFrameLocks noChangeAspect="1"/>
          </p:cNvGraphicFramePr>
          <p:nvPr/>
        </p:nvGraphicFramePr>
        <p:xfrm>
          <a:off x="0" y="6246813"/>
          <a:ext cx="611188" cy="611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9" name="Image" r:id="rId4" imgW="289561" imgH="289561" progId="Photoshop.Image.19">
                  <p:embed/>
                </p:oleObj>
              </mc:Choice>
              <mc:Fallback>
                <p:oleObj name="Image" r:id="rId4" imgW="289561" imgH="289561" progId="Photoshop.Image.19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246813"/>
                        <a:ext cx="611188" cy="611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-17463" y="0"/>
            <a:ext cx="1349376" cy="125413"/>
          </a:xfrm>
          <a:prstGeom prst="rect">
            <a:avLst/>
          </a:prstGeom>
          <a:solidFill>
            <a:srgbClr val="B936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A812456-6A89-4877-BCD2-B3DE65A3876E}"/>
              </a:ext>
            </a:extLst>
          </p:cNvPr>
          <p:cNvSpPr/>
          <p:nvPr/>
        </p:nvSpPr>
        <p:spPr>
          <a:xfrm>
            <a:off x="2781332" y="728645"/>
            <a:ext cx="34431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sr-Cyrl-RS" sz="3200" b="1" dirty="0">
                <a:solidFill>
                  <a:srgbClr val="B93679"/>
                </a:solidFill>
                <a:latin typeface="Calibri" panose="020F0502020204030204" pitchFamily="34" charset="0"/>
              </a:rPr>
              <a:t>Доврши реченицу</a:t>
            </a:r>
            <a:endParaRPr lang="sr-Latn-RS" sz="3200" b="1" dirty="0">
              <a:solidFill>
                <a:srgbClr val="B93679"/>
              </a:solidFill>
              <a:latin typeface="Calibri" panose="020F0502020204030204" pitchFamily="34" charset="0"/>
            </a:endParaRPr>
          </a:p>
        </p:txBody>
      </p:sp>
      <p:sp>
        <p:nvSpPr>
          <p:cNvPr id="9" name="Cloud 8">
            <a:extLst>
              <a:ext uri="{FF2B5EF4-FFF2-40B4-BE49-F238E27FC236}">
                <a16:creationId xmlns:a16="http://schemas.microsoft.com/office/drawing/2014/main" id="{27828D26-F022-495E-AE24-103EC28E1ED3}"/>
              </a:ext>
            </a:extLst>
          </p:cNvPr>
          <p:cNvSpPr/>
          <p:nvPr/>
        </p:nvSpPr>
        <p:spPr>
          <a:xfrm>
            <a:off x="248322" y="186429"/>
            <a:ext cx="2097764" cy="1391903"/>
          </a:xfrm>
          <a:prstGeom prst="cloud">
            <a:avLst/>
          </a:prstGeom>
          <a:solidFill>
            <a:schemeClr val="bg1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altLang="sr-Latn-RS" sz="4800" b="1" dirty="0">
              <a:solidFill>
                <a:srgbClr val="B93679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2578416-7D41-44D2-B284-72A9FB7B2E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568" y="460741"/>
            <a:ext cx="1511300" cy="78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sr-Cyrl-RS" altLang="sr-Latn-RS" sz="4000" b="1" dirty="0">
                <a:solidFill>
                  <a:srgbClr val="B93679"/>
                </a:solidFill>
                <a:latin typeface="Calibri" panose="020F0502020204030204" pitchFamily="34" charset="0"/>
              </a:rPr>
              <a:t>Игра</a:t>
            </a:r>
            <a:endParaRPr lang="en-US" altLang="sr-Latn-RS" sz="4000" b="1" dirty="0">
              <a:solidFill>
                <a:srgbClr val="B93679"/>
              </a:solidFill>
              <a:latin typeface="Calibri" panose="020F05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0B75B6E-B7B0-4FED-A9CC-6856C64DC73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454" y="3003032"/>
            <a:ext cx="2235978" cy="3638944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7463" y="0"/>
            <a:ext cx="9161463" cy="173038"/>
          </a:xfrm>
          <a:prstGeom prst="rect">
            <a:avLst/>
          </a:prstGeom>
          <a:solidFill>
            <a:srgbClr val="B936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198" name="Title 1"/>
          <p:cNvSpPr txBox="1">
            <a:spLocks noChangeArrowheads="1"/>
          </p:cNvSpPr>
          <p:nvPr/>
        </p:nvSpPr>
        <p:spPr bwMode="auto">
          <a:xfrm>
            <a:off x="3059832" y="5877272"/>
            <a:ext cx="3240360" cy="720080"/>
          </a:xfrm>
          <a:prstGeom prst="horizontalScroll">
            <a:avLst/>
          </a:prstGeom>
          <a:solidFill>
            <a:srgbClr val="F4D8E6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3200"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r>
              <a:rPr lang="sr-Cyrl-RS" altLang="sr-Latn-RS" dirty="0"/>
              <a:t>Ужа породица</a:t>
            </a:r>
            <a:endParaRPr lang="en-US" altLang="sr-Latn-RS" dirty="0"/>
          </a:p>
        </p:txBody>
      </p:sp>
      <p:sp>
        <p:nvSpPr>
          <p:cNvPr id="6148" name="Title 1"/>
          <p:cNvSpPr txBox="1">
            <a:spLocks noChangeArrowheads="1"/>
          </p:cNvSpPr>
          <p:nvPr/>
        </p:nvSpPr>
        <p:spPr bwMode="auto">
          <a:xfrm>
            <a:off x="350836" y="345163"/>
            <a:ext cx="8424863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sr-Cyrl-RS" altLang="sr-Latn-RS" sz="4000" b="1" dirty="0">
                <a:solidFill>
                  <a:srgbClr val="B93679"/>
                </a:solidFill>
                <a:latin typeface="Calibri" panose="020F0502020204030204" pitchFamily="34" charset="0"/>
              </a:rPr>
              <a:t>Породице могу бити различите</a:t>
            </a:r>
            <a:endParaRPr lang="en-US" altLang="sr-Latn-RS" sz="4000" b="1" dirty="0">
              <a:solidFill>
                <a:srgbClr val="B93679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FC74C9-37D1-4AFA-9ECB-861FC7F691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696" y="1532139"/>
            <a:ext cx="5198318" cy="37937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152400" y="228600"/>
            <a:ext cx="8686800" cy="1066800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sr-Cyrl-RS" sz="5400" b="1" dirty="0">
              <a:latin typeface="+mn-lt"/>
              <a:ea typeface="+mj-ea"/>
              <a:cs typeface="+mj-cs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endParaRPr lang="sr-Cyrl-RS" sz="3600" b="1" dirty="0">
              <a:solidFill>
                <a:srgbClr val="C00000"/>
              </a:solidFill>
              <a:latin typeface="+mn-lt"/>
              <a:ea typeface="+mj-ea"/>
              <a:cs typeface="+mj-cs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sr-Cyrl-RS" sz="5400" b="1" dirty="0">
                <a:latin typeface="+mn-lt"/>
                <a:ea typeface="+mj-ea"/>
                <a:cs typeface="+mj-cs"/>
              </a:rPr>
              <a:t> </a:t>
            </a:r>
            <a:endParaRPr lang="en-US" sz="5400" b="1" dirty="0">
              <a:latin typeface="+mn-lt"/>
              <a:ea typeface="+mj-ea"/>
              <a:cs typeface="+mj-cs"/>
            </a:endParaRPr>
          </a:p>
        </p:txBody>
      </p:sp>
      <p:sp>
        <p:nvSpPr>
          <p:cNvPr id="27653" name="Rectangle 20"/>
          <p:cNvSpPr>
            <a:spLocks noChangeArrowheads="1"/>
          </p:cNvSpPr>
          <p:nvPr/>
        </p:nvSpPr>
        <p:spPr bwMode="auto">
          <a:xfrm>
            <a:off x="1214438" y="2286000"/>
            <a:ext cx="7000875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sr-Latn-RS" sz="9600" b="1">
              <a:solidFill>
                <a:srgbClr val="993366"/>
              </a:solidFill>
            </a:endParaRPr>
          </a:p>
          <a:p>
            <a:pPr algn="ctr" eaLnBrk="1" hangingPunct="1"/>
            <a:endParaRPr lang="en-US" altLang="sr-Latn-RS" sz="9600" b="1">
              <a:solidFill>
                <a:srgbClr val="993366"/>
              </a:solidFill>
            </a:endParaRP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3C122309-9FA1-46F4-B3CC-FFA8F70DDA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88041" y="3262912"/>
            <a:ext cx="3548030" cy="3548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Cloud 23"/>
          <p:cNvSpPr/>
          <p:nvPr/>
        </p:nvSpPr>
        <p:spPr>
          <a:xfrm>
            <a:off x="396473" y="303568"/>
            <a:ext cx="7500937" cy="3870747"/>
          </a:xfrm>
          <a:prstGeom prst="cloud">
            <a:avLst/>
          </a:prstGeom>
          <a:solidFill>
            <a:schemeClr val="bg1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sr-Cyrl-RS" altLang="sr-Latn-RS" sz="4800" b="1">
                <a:solidFill>
                  <a:srgbClr val="B93679"/>
                </a:solidFill>
              </a:rPr>
              <a:t>Ужа породица: мама, тата и деца. </a:t>
            </a:r>
            <a:endParaRPr lang="en-US" altLang="sr-Latn-RS" sz="4800" b="1" dirty="0">
              <a:solidFill>
                <a:srgbClr val="B9367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17463" y="0"/>
            <a:ext cx="9161463" cy="125413"/>
          </a:xfrm>
          <a:prstGeom prst="rect">
            <a:avLst/>
          </a:prstGeom>
          <a:solidFill>
            <a:srgbClr val="B936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220" name="Title 1"/>
          <p:cNvSpPr txBox="1">
            <a:spLocks noChangeArrowheads="1"/>
          </p:cNvSpPr>
          <p:nvPr/>
        </p:nvSpPr>
        <p:spPr bwMode="auto">
          <a:xfrm>
            <a:off x="2627784" y="5749383"/>
            <a:ext cx="3681759" cy="799877"/>
          </a:xfrm>
          <a:prstGeom prst="horizontalScroll">
            <a:avLst/>
          </a:prstGeom>
          <a:solidFill>
            <a:srgbClr val="F4D8E6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3200" b="1">
                <a:latin typeface="Calibri" panose="020F0502020204030204" pitchFamily="34" charset="0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r>
              <a:rPr lang="sr-Cyrl-RS" altLang="sr-Latn-RS" dirty="0">
                <a:solidFill>
                  <a:schemeClr val="tx1"/>
                </a:solidFill>
              </a:rPr>
              <a:t>Шира породица</a:t>
            </a:r>
            <a:endParaRPr lang="en-US" altLang="sr-Latn-RS" dirty="0">
              <a:solidFill>
                <a:schemeClr val="tx1"/>
              </a:solidFill>
            </a:endParaRPr>
          </a:p>
        </p:txBody>
      </p:sp>
      <p:sp>
        <p:nvSpPr>
          <p:cNvPr id="8196" name="Title 1"/>
          <p:cNvSpPr txBox="1">
            <a:spLocks noChangeArrowheads="1"/>
          </p:cNvSpPr>
          <p:nvPr/>
        </p:nvSpPr>
        <p:spPr bwMode="auto">
          <a:xfrm>
            <a:off x="142875" y="173038"/>
            <a:ext cx="8424863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sr-Cyrl-RS" altLang="sr-Latn-RS" sz="4000" b="1" dirty="0">
                <a:solidFill>
                  <a:srgbClr val="B93679"/>
                </a:solidFill>
                <a:latin typeface="Calibri" panose="020F0502020204030204" pitchFamily="34" charset="0"/>
              </a:rPr>
              <a:t>Породице могу бити различите</a:t>
            </a:r>
            <a:endParaRPr lang="en-US" altLang="sr-Latn-RS" sz="4000" b="1" dirty="0">
              <a:solidFill>
                <a:srgbClr val="B93679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BC69EE-3987-4616-8CDC-BE957723B6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7225" y="1658317"/>
            <a:ext cx="5629549" cy="35413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loud 23"/>
          <p:cNvSpPr/>
          <p:nvPr/>
        </p:nvSpPr>
        <p:spPr>
          <a:xfrm>
            <a:off x="320768" y="304951"/>
            <a:ext cx="7723584" cy="4717339"/>
          </a:xfrm>
          <a:prstGeom prst="cloud">
            <a:avLst/>
          </a:prstGeom>
          <a:solidFill>
            <a:schemeClr val="bg1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sr-Cyrl-RS" altLang="sr-Latn-RS" sz="4800" b="1" dirty="0">
                <a:solidFill>
                  <a:srgbClr val="B93679"/>
                </a:solidFill>
              </a:rPr>
              <a:t>Шира породица: </a:t>
            </a:r>
          </a:p>
          <a:p>
            <a:pPr algn="ctr" eaLnBrk="1" hangingPunct="1">
              <a:defRPr/>
            </a:pPr>
            <a:r>
              <a:rPr lang="sr-Cyrl-RS" altLang="sr-Latn-RS" sz="4800" b="1" dirty="0">
                <a:solidFill>
                  <a:srgbClr val="B93679"/>
                </a:solidFill>
              </a:rPr>
              <a:t>мама, тата, деца, баба и деда.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52400" y="228600"/>
            <a:ext cx="8686800" cy="1066800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sr-Cyrl-RS" sz="5400" b="1" dirty="0">
              <a:latin typeface="+mn-lt"/>
              <a:ea typeface="+mj-ea"/>
              <a:cs typeface="+mj-cs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endParaRPr lang="sr-Cyrl-RS" sz="3600" b="1" dirty="0">
              <a:solidFill>
                <a:srgbClr val="C00000"/>
              </a:solidFill>
              <a:latin typeface="+mn-lt"/>
              <a:ea typeface="+mj-ea"/>
              <a:cs typeface="+mj-cs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sr-Cyrl-RS" sz="5400" b="1" dirty="0">
                <a:latin typeface="+mn-lt"/>
                <a:ea typeface="+mj-ea"/>
                <a:cs typeface="+mj-cs"/>
              </a:rPr>
              <a:t> </a:t>
            </a:r>
            <a:endParaRPr lang="en-US" sz="5400" b="1" dirty="0">
              <a:latin typeface="+mn-lt"/>
              <a:ea typeface="+mj-ea"/>
              <a:cs typeface="+mj-cs"/>
            </a:endParaRPr>
          </a:p>
        </p:txBody>
      </p:sp>
      <p:sp>
        <p:nvSpPr>
          <p:cNvPr id="27653" name="Rectangle 20"/>
          <p:cNvSpPr>
            <a:spLocks noChangeArrowheads="1"/>
          </p:cNvSpPr>
          <p:nvPr/>
        </p:nvSpPr>
        <p:spPr bwMode="auto">
          <a:xfrm>
            <a:off x="1214438" y="2286000"/>
            <a:ext cx="7000875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sr-Latn-RS" sz="9600" b="1">
              <a:solidFill>
                <a:srgbClr val="993366"/>
              </a:solidFill>
            </a:endParaRPr>
          </a:p>
          <a:p>
            <a:pPr algn="ctr" eaLnBrk="1" hangingPunct="1"/>
            <a:endParaRPr lang="en-US" altLang="sr-Latn-RS" sz="9600" b="1">
              <a:solidFill>
                <a:srgbClr val="993366"/>
              </a:solidFill>
            </a:endParaRP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CDE0DFBE-D944-49EA-A72E-450DB9505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59520" y="3595121"/>
            <a:ext cx="4810512" cy="3219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585D050-4B69-4F6E-AC3B-9D390ACF4504}"/>
              </a:ext>
            </a:extLst>
          </p:cNvPr>
          <p:cNvSpPr/>
          <p:nvPr/>
        </p:nvSpPr>
        <p:spPr>
          <a:xfrm>
            <a:off x="1043608" y="5157192"/>
            <a:ext cx="7210682" cy="990600"/>
          </a:xfrm>
          <a:prstGeom prst="roundRect">
            <a:avLst/>
          </a:prstGeom>
          <a:solidFill>
            <a:srgbClr val="F4D8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</a:rPr>
              <a:t>Јана слави рођендан.</a:t>
            </a:r>
          </a:p>
          <a:p>
            <a:pPr algn="ctr"/>
            <a:r>
              <a:rPr lang="ru-RU" sz="3200" b="1" dirty="0">
                <a:solidFill>
                  <a:schemeClr val="tx1"/>
                </a:solidFill>
              </a:rPr>
              <a:t>Погледај ко је сведошао на забаву.</a:t>
            </a:r>
            <a:endParaRPr lang="en-US" sz="3200" b="1" dirty="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469A54-D48B-4261-A2BE-C750CCBAAE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64" y="188640"/>
            <a:ext cx="8820472" cy="47667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246106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loud 23"/>
          <p:cNvSpPr/>
          <p:nvPr/>
        </p:nvSpPr>
        <p:spPr>
          <a:xfrm>
            <a:off x="428625" y="332656"/>
            <a:ext cx="7599759" cy="5310907"/>
          </a:xfrm>
          <a:prstGeom prst="cloud">
            <a:avLst/>
          </a:prstGeom>
          <a:solidFill>
            <a:schemeClr val="bg1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sr-Cyrl-RS" altLang="sr-Latn-RS" sz="4800" b="1" dirty="0">
                <a:solidFill>
                  <a:srgbClr val="B93679"/>
                </a:solidFill>
              </a:rPr>
              <a:t>Родбина:</a:t>
            </a:r>
          </a:p>
          <a:p>
            <a:pPr algn="ctr" eaLnBrk="1" hangingPunct="1">
              <a:defRPr/>
            </a:pPr>
            <a:r>
              <a:rPr lang="sr-Cyrl-RS" altLang="sr-Latn-RS" sz="4800" b="1" dirty="0">
                <a:solidFill>
                  <a:srgbClr val="B93679"/>
                </a:solidFill>
              </a:rPr>
              <a:t> стриц, стрина,  ујак, ујна, тетка, теча и њихова деца. </a:t>
            </a:r>
            <a:endParaRPr lang="en-US" altLang="sr-Latn-RS" sz="4800" b="1" dirty="0">
              <a:solidFill>
                <a:srgbClr val="B93679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52400" y="228600"/>
            <a:ext cx="8686800" cy="1066800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sr-Cyrl-RS" sz="5400" b="1" dirty="0">
              <a:latin typeface="+mn-lt"/>
              <a:ea typeface="+mj-ea"/>
              <a:cs typeface="+mj-cs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endParaRPr lang="sr-Cyrl-RS" sz="3600" b="1" dirty="0">
              <a:solidFill>
                <a:srgbClr val="C00000"/>
              </a:solidFill>
              <a:latin typeface="+mn-lt"/>
              <a:ea typeface="+mj-ea"/>
              <a:cs typeface="+mj-cs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sr-Cyrl-RS" sz="5400" b="1" dirty="0">
                <a:latin typeface="+mn-lt"/>
                <a:ea typeface="+mj-ea"/>
                <a:cs typeface="+mj-cs"/>
              </a:rPr>
              <a:t> </a:t>
            </a:r>
            <a:endParaRPr lang="en-US" sz="5400" b="1" dirty="0">
              <a:latin typeface="+mn-lt"/>
              <a:ea typeface="+mj-ea"/>
              <a:cs typeface="+mj-cs"/>
            </a:endParaRPr>
          </a:p>
        </p:txBody>
      </p:sp>
      <p:sp>
        <p:nvSpPr>
          <p:cNvPr id="27653" name="Rectangle 20"/>
          <p:cNvSpPr>
            <a:spLocks noChangeArrowheads="1"/>
          </p:cNvSpPr>
          <p:nvPr/>
        </p:nvSpPr>
        <p:spPr bwMode="auto">
          <a:xfrm>
            <a:off x="1214438" y="2286000"/>
            <a:ext cx="7000875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sr-Latn-RS" sz="9600" b="1">
              <a:solidFill>
                <a:srgbClr val="993366"/>
              </a:solidFill>
            </a:endParaRPr>
          </a:p>
          <a:p>
            <a:pPr algn="ctr" eaLnBrk="1" hangingPunct="1"/>
            <a:endParaRPr lang="en-US" altLang="sr-Latn-RS" sz="9600" b="1">
              <a:solidFill>
                <a:srgbClr val="993366"/>
              </a:solidFill>
            </a:endParaRPr>
          </a:p>
        </p:txBody>
      </p:sp>
      <p:pic>
        <p:nvPicPr>
          <p:cNvPr id="8196" name="Picture 4">
            <a:extLst>
              <a:ext uri="{FF2B5EF4-FFF2-40B4-BE49-F238E27FC236}">
                <a16:creationId xmlns:a16="http://schemas.microsoft.com/office/drawing/2014/main" id="{A90F2889-05CD-41BE-A4B9-8D760065C4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EAF1DF"/>
              </a:clrFrom>
              <a:clrTo>
                <a:srgbClr val="EAF1D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49656" y="3637109"/>
            <a:ext cx="3864760" cy="3220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4309" y="1407433"/>
            <a:ext cx="8310438" cy="464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45" indent="-360045">
              <a:lnSpc>
                <a:spcPts val="2880"/>
              </a:lnSpc>
              <a:spcBef>
                <a:spcPts val="0"/>
              </a:spcBef>
              <a:spcAft>
                <a:spcPts val="565"/>
              </a:spcAft>
              <a:tabLst>
                <a:tab pos="360045" algn="l"/>
              </a:tabLst>
              <a:defRPr/>
            </a:pPr>
            <a:r>
              <a:rPr lang="sr-Cyrl-RS" sz="2600" b="1" dirty="0">
                <a:solidFill>
                  <a:srgbClr val="B93679"/>
                </a:solidFill>
                <a:latin typeface="+mj-lt"/>
              </a:rPr>
              <a:t>1.</a:t>
            </a:r>
            <a:r>
              <a:rPr lang="sr-Cyrl-RS" sz="2600" b="1" dirty="0"/>
              <a:t> </a:t>
            </a:r>
            <a:r>
              <a:rPr lang="sr-Cyrl-RS" sz="2600" b="1" dirty="0">
                <a:latin typeface="+mn-lt"/>
                <a:cs typeface="+mn-cs"/>
              </a:rPr>
              <a:t>Линијама повежи рођаке са мамине и татине стране. </a:t>
            </a:r>
            <a:endParaRPr lang="sr-Latn-RS" sz="2600" b="1" dirty="0">
              <a:latin typeface="+mn-lt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 flipV="1">
            <a:off x="-17463" y="0"/>
            <a:ext cx="9161463" cy="919162"/>
          </a:xfrm>
          <a:prstGeom prst="rect">
            <a:avLst/>
          </a:prstGeom>
          <a:solidFill>
            <a:srgbClr val="B936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347" name="Title 1"/>
          <p:cNvSpPr txBox="1">
            <a:spLocks noChangeArrowheads="1"/>
          </p:cNvSpPr>
          <p:nvPr/>
        </p:nvSpPr>
        <p:spPr bwMode="auto">
          <a:xfrm>
            <a:off x="2915816" y="105569"/>
            <a:ext cx="3527425" cy="78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sr-Cyrl-RS" altLang="sr-Latn-RS" sz="4000" b="1" dirty="0">
                <a:solidFill>
                  <a:schemeClr val="bg1"/>
                </a:solidFill>
                <a:latin typeface="Calibri" panose="020F0502020204030204" pitchFamily="34" charset="0"/>
              </a:rPr>
              <a:t>Радни листић</a:t>
            </a:r>
            <a:endParaRPr lang="en-US" altLang="sr-Latn-RS" sz="40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3B1B1D6-A44A-43A5-83AA-EDA08E65CC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2636838"/>
            <a:ext cx="2663825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sr-Cyrl-RS" altLang="sr-Latn-RS" sz="2400" dirty="0"/>
              <a:t>тетка</a:t>
            </a:r>
            <a:endParaRPr lang="sr-Latn-RS" altLang="sr-Latn-RS" sz="2400" dirty="0"/>
          </a:p>
          <a:p>
            <a:r>
              <a:rPr lang="sr-Cyrl-RS" altLang="sr-Latn-RS" sz="2400" dirty="0"/>
              <a:t>ујак 	</a:t>
            </a:r>
            <a:endParaRPr lang="sr-Latn-RS" altLang="sr-Latn-RS" sz="2400" dirty="0"/>
          </a:p>
          <a:p>
            <a:r>
              <a:rPr lang="sr-Cyrl-RS" altLang="sr-Latn-RS" sz="2400" dirty="0"/>
              <a:t>стрина</a:t>
            </a:r>
            <a:endParaRPr lang="sr-Latn-RS" altLang="sr-Latn-RS" sz="2400" dirty="0"/>
          </a:p>
          <a:p>
            <a:r>
              <a:rPr lang="sr-Cyrl-RS" altLang="sr-Latn-RS" sz="2400" dirty="0"/>
              <a:t>ујна</a:t>
            </a:r>
            <a:endParaRPr lang="sr-Latn-RS" altLang="sr-Latn-RS" sz="2400" dirty="0"/>
          </a:p>
          <a:p>
            <a:r>
              <a:rPr lang="sr-Cyrl-RS" altLang="sr-Latn-RS" sz="2400" dirty="0"/>
              <a:t>брат од ујака</a:t>
            </a:r>
            <a:endParaRPr lang="sr-Latn-RS" altLang="sr-Latn-RS" sz="2400" dirty="0"/>
          </a:p>
          <a:p>
            <a:r>
              <a:rPr lang="sr-Cyrl-RS" altLang="sr-Latn-RS" sz="2400" dirty="0"/>
              <a:t>стриц</a:t>
            </a:r>
            <a:endParaRPr lang="sr-Latn-RS" altLang="sr-Latn-RS" sz="2400" dirty="0"/>
          </a:p>
          <a:p>
            <a:r>
              <a:rPr lang="sr-Cyrl-RS" altLang="sr-Latn-RS" sz="2400" dirty="0"/>
              <a:t>сестра од стрица</a:t>
            </a:r>
          </a:p>
          <a:p>
            <a:r>
              <a:rPr lang="sr-Cyrl-RS" altLang="sr-Latn-RS" sz="2400" dirty="0"/>
              <a:t>теча </a:t>
            </a:r>
            <a:endParaRPr lang="sr-Latn-RS" altLang="sr-Latn-RS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F1DC27-EECA-4250-86D5-CF11FE2E96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4163" y="2924175"/>
            <a:ext cx="1584325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sr-Cyrl-RS" altLang="sr-Latn-RS" dirty="0"/>
              <a:t>МАМА</a:t>
            </a:r>
          </a:p>
          <a:p>
            <a:endParaRPr lang="sr-Cyrl-RS" altLang="sr-Latn-RS" dirty="0"/>
          </a:p>
          <a:p>
            <a:endParaRPr lang="sr-Cyrl-RS" altLang="sr-Latn-RS" dirty="0"/>
          </a:p>
          <a:p>
            <a:endParaRPr lang="sr-Cyrl-RS" altLang="sr-Latn-RS" dirty="0"/>
          </a:p>
          <a:p>
            <a:endParaRPr lang="sr-Cyrl-RS" altLang="sr-Latn-RS" dirty="0"/>
          </a:p>
          <a:p>
            <a:r>
              <a:rPr lang="sr-Cyrl-RS" altLang="sr-Latn-RS" dirty="0"/>
              <a:t>ТАТА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A2333C4-C27E-4A0F-AAF5-84A904603C31}"/>
              </a:ext>
            </a:extLst>
          </p:cNvPr>
          <p:cNvCxnSpPr/>
          <p:nvPr/>
        </p:nvCxnSpPr>
        <p:spPr>
          <a:xfrm>
            <a:off x="1979712" y="2924175"/>
            <a:ext cx="3528392" cy="216793"/>
          </a:xfrm>
          <a:prstGeom prst="straightConnector1">
            <a:avLst/>
          </a:prstGeom>
          <a:ln>
            <a:prstDash val="sysDot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0D2704F-154D-4E13-9250-7198BD638FE2}"/>
              </a:ext>
            </a:extLst>
          </p:cNvPr>
          <p:cNvCxnSpPr>
            <a:cxnSpLocks/>
          </p:cNvCxnSpPr>
          <p:nvPr/>
        </p:nvCxnSpPr>
        <p:spPr>
          <a:xfrm flipV="1">
            <a:off x="1835696" y="3140968"/>
            <a:ext cx="3528467" cy="152400"/>
          </a:xfrm>
          <a:prstGeom prst="straightConnector1">
            <a:avLst/>
          </a:prstGeom>
          <a:ln>
            <a:prstDash val="sysDot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4021F61-4396-4B9D-A6DA-771004D9ABE4}"/>
              </a:ext>
            </a:extLst>
          </p:cNvPr>
          <p:cNvCxnSpPr>
            <a:cxnSpLocks/>
          </p:cNvCxnSpPr>
          <p:nvPr/>
        </p:nvCxnSpPr>
        <p:spPr>
          <a:xfrm flipV="1">
            <a:off x="1835696" y="3217168"/>
            <a:ext cx="3528467" cy="787896"/>
          </a:xfrm>
          <a:prstGeom prst="straightConnector1">
            <a:avLst/>
          </a:prstGeom>
          <a:ln>
            <a:prstDash val="sysDot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29355E8-C409-4D88-8447-342DFD91CF4F}"/>
              </a:ext>
            </a:extLst>
          </p:cNvPr>
          <p:cNvCxnSpPr>
            <a:cxnSpLocks/>
          </p:cNvCxnSpPr>
          <p:nvPr/>
        </p:nvCxnSpPr>
        <p:spPr>
          <a:xfrm flipV="1">
            <a:off x="3131840" y="3293368"/>
            <a:ext cx="2232323" cy="1071736"/>
          </a:xfrm>
          <a:prstGeom prst="straightConnector1">
            <a:avLst/>
          </a:prstGeom>
          <a:ln>
            <a:prstDash val="sysDot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1444F3E-D656-4991-8738-020B3EF99D58}"/>
              </a:ext>
            </a:extLst>
          </p:cNvPr>
          <p:cNvCxnSpPr>
            <a:cxnSpLocks/>
          </p:cNvCxnSpPr>
          <p:nvPr/>
        </p:nvCxnSpPr>
        <p:spPr>
          <a:xfrm flipV="1">
            <a:off x="1979712" y="3293368"/>
            <a:ext cx="3384451" cy="2151758"/>
          </a:xfrm>
          <a:prstGeom prst="straightConnector1">
            <a:avLst/>
          </a:prstGeom>
          <a:ln>
            <a:prstDash val="sysDot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E2B4CC5-7EDC-4C89-B09D-403E6011AEDA}"/>
              </a:ext>
            </a:extLst>
          </p:cNvPr>
          <p:cNvCxnSpPr>
            <a:cxnSpLocks/>
          </p:cNvCxnSpPr>
          <p:nvPr/>
        </p:nvCxnSpPr>
        <p:spPr>
          <a:xfrm>
            <a:off x="2195512" y="3611116"/>
            <a:ext cx="3312592" cy="878905"/>
          </a:xfrm>
          <a:prstGeom prst="straightConnector1">
            <a:avLst/>
          </a:prstGeom>
          <a:ln>
            <a:prstDash val="sysDot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D2BA562-3D65-4049-8A08-E0BFD4F8DD76}"/>
              </a:ext>
            </a:extLst>
          </p:cNvPr>
          <p:cNvCxnSpPr>
            <a:cxnSpLocks/>
          </p:cNvCxnSpPr>
          <p:nvPr/>
        </p:nvCxnSpPr>
        <p:spPr>
          <a:xfrm flipV="1">
            <a:off x="2195512" y="4552218"/>
            <a:ext cx="3168651" cy="203933"/>
          </a:xfrm>
          <a:prstGeom prst="straightConnector1">
            <a:avLst/>
          </a:prstGeom>
          <a:ln>
            <a:prstDash val="sysDot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CC3776F5-1FC4-449E-85A5-D17374C79CDF}"/>
              </a:ext>
            </a:extLst>
          </p:cNvPr>
          <p:cNvCxnSpPr>
            <a:cxnSpLocks/>
          </p:cNvCxnSpPr>
          <p:nvPr/>
        </p:nvCxnSpPr>
        <p:spPr>
          <a:xfrm flipV="1">
            <a:off x="3671937" y="4693320"/>
            <a:ext cx="1692226" cy="407319"/>
          </a:xfrm>
          <a:prstGeom prst="straightConnector1">
            <a:avLst/>
          </a:prstGeom>
          <a:ln>
            <a:prstDash val="sysDot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EA1C7468-0809-425E-BA79-A3F5B212C3B2}"/>
              </a:ext>
            </a:extLst>
          </p:cNvPr>
          <p:cNvCxnSpPr>
            <a:cxnSpLocks/>
          </p:cNvCxnSpPr>
          <p:nvPr/>
        </p:nvCxnSpPr>
        <p:spPr>
          <a:xfrm>
            <a:off x="1979712" y="2922141"/>
            <a:ext cx="3384451" cy="1490602"/>
          </a:xfrm>
          <a:prstGeom prst="straightConnector1">
            <a:avLst/>
          </a:prstGeom>
          <a:ln>
            <a:prstDash val="sysDot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54DE6D7A-FB10-4DFD-94DD-98D217B2CA98}"/>
              </a:ext>
            </a:extLst>
          </p:cNvPr>
          <p:cNvCxnSpPr>
            <a:cxnSpLocks/>
          </p:cNvCxnSpPr>
          <p:nvPr/>
        </p:nvCxnSpPr>
        <p:spPr>
          <a:xfrm flipV="1">
            <a:off x="1979712" y="4818348"/>
            <a:ext cx="3528392" cy="688975"/>
          </a:xfrm>
          <a:prstGeom prst="straightConnector1">
            <a:avLst/>
          </a:prstGeom>
          <a:ln>
            <a:prstDash val="sysDot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2114</TotalTime>
  <Words>146</Words>
  <Application>Microsoft Office PowerPoint</Application>
  <PresentationFormat>On-screen Show (4:3)</PresentationFormat>
  <Paragraphs>57</Paragraphs>
  <Slides>10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1_Office Theme</vt:lpstr>
      <vt:lpstr>2_Office Theme</vt:lpstr>
      <vt:lpstr>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emilija.kovacevic</dc:creator>
  <cp:lastModifiedBy>Milica Vujnovic</cp:lastModifiedBy>
  <cp:revision>130</cp:revision>
  <dcterms:created xsi:type="dcterms:W3CDTF">2014-12-17T09:19:58Z</dcterms:created>
  <dcterms:modified xsi:type="dcterms:W3CDTF">2019-09-04T14:31:38Z</dcterms:modified>
</cp:coreProperties>
</file>