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13"/>
  </p:notesMasterIdLst>
  <p:sldIdLst>
    <p:sldId id="274" r:id="rId3"/>
    <p:sldId id="318" r:id="rId4"/>
    <p:sldId id="322" r:id="rId5"/>
    <p:sldId id="298" r:id="rId6"/>
    <p:sldId id="286" r:id="rId7"/>
    <p:sldId id="319" r:id="rId8"/>
    <p:sldId id="301" r:id="rId9"/>
    <p:sldId id="306" r:id="rId10"/>
    <p:sldId id="308" r:id="rId11"/>
    <p:sldId id="32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CC"/>
    <a:srgbClr val="FFFFFF"/>
    <a:srgbClr val="F18522"/>
    <a:srgbClr val="D48A38"/>
    <a:srgbClr val="993366"/>
    <a:srgbClr val="B93679"/>
    <a:srgbClr val="87D1F6"/>
    <a:srgbClr val="A1700F"/>
    <a:srgbClr val="97C11F"/>
    <a:srgbClr val="A6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87" autoAdjust="0"/>
  </p:normalViewPr>
  <p:slideViewPr>
    <p:cSldViewPr>
      <p:cViewPr varScale="1">
        <p:scale>
          <a:sx n="100" d="100"/>
          <a:sy n="100" d="100"/>
        </p:scale>
        <p:origin x="19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913F03-968D-44FD-9F03-A6084F5D1FDD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448AD8-94C5-4111-9CD6-B347DC17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2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42B9C3-A885-490E-830E-3C5706B565F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72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48AD8-94C5-4111-9CD6-B347DC17B7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0FC670-645C-415C-B2B9-C5F8F0FE681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50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448AD8-94C5-4111-9CD6-B347DC17B7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10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448AD8-94C5-4111-9CD6-B347DC17B7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6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448AD8-94C5-4111-9CD6-B347DC17B7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0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8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16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429375"/>
            <a:ext cx="1304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246813"/>
            <a:ext cx="611188" cy="611187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247E48C5-DE55-4190-8E41-C9EB48FDF1B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F68834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ctr" eaLnBrk="1" hangingPunct="1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4000" dirty="0"/>
              <a:t>ИЗГЛЕД НАШЕГ НАСЕЉА И ОКОЛИНЕ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C5D2BB-8242-44EF-B95F-3D771E865474}"/>
              </a:ext>
            </a:extLst>
          </p:cNvPr>
          <p:cNvSpPr txBox="1"/>
          <p:nvPr/>
        </p:nvSpPr>
        <p:spPr>
          <a:xfrm>
            <a:off x="-19050" y="89911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solidFill>
                  <a:srgbClr val="F18522"/>
                </a:solidFill>
                <a:latin typeface="Calibri" panose="020F0502020204030204" pitchFamily="34" charset="0"/>
              </a:rPr>
              <a:t>Укрштеница</a:t>
            </a:r>
            <a:endParaRPr lang="en-US" sz="4000" b="1" dirty="0">
              <a:solidFill>
                <a:srgbClr val="F18522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F9430FAF-57F2-4F1D-80DB-FD56C5E58EDC}"/>
              </a:ext>
            </a:extLst>
          </p:cNvPr>
          <p:cNvSpPr/>
          <p:nvPr/>
        </p:nvSpPr>
        <p:spPr>
          <a:xfrm>
            <a:off x="6008547" y="2009887"/>
            <a:ext cx="2896070" cy="1677072"/>
          </a:xfrm>
          <a:prstGeom prst="cloud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68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9D1DB0-56E1-452E-B045-709A0DDF64CB}"/>
              </a:ext>
            </a:extLst>
          </p:cNvPr>
          <p:cNvSpPr txBox="1"/>
          <p:nvPr/>
        </p:nvSpPr>
        <p:spPr>
          <a:xfrm>
            <a:off x="6272552" y="2390887"/>
            <a:ext cx="2368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+mn-lt"/>
                <a:cs typeface="+mn-cs"/>
              </a:rPr>
              <a:t>Шта све садржи адреса?</a:t>
            </a:r>
          </a:p>
        </p:txBody>
      </p:sp>
      <p:sp>
        <p:nvSpPr>
          <p:cNvPr id="45" name="Rounded Rectangle 40">
            <a:extLst>
              <a:ext uri="{FF2B5EF4-FFF2-40B4-BE49-F238E27FC236}">
                <a16:creationId xmlns:a16="http://schemas.microsoft.com/office/drawing/2014/main" id="{56A12092-8C32-4615-9F96-41DE2BAFB1B9}"/>
              </a:ext>
            </a:extLst>
          </p:cNvPr>
          <p:cNvSpPr/>
          <p:nvPr/>
        </p:nvSpPr>
        <p:spPr>
          <a:xfrm>
            <a:off x="1143000" y="5516544"/>
            <a:ext cx="5753100" cy="1341455"/>
          </a:xfrm>
          <a:prstGeom prst="horizontalScroll">
            <a:avLst/>
          </a:prstGeom>
          <a:solidFill>
            <a:srgbClr val="FDE3CC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schemeClr val="tx1"/>
                </a:solidFill>
              </a:rPr>
              <a:t>Адреса нам помаже да се снађемо у насељу.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37FAA6-A8AD-432F-90F7-1D21A6C610AE}"/>
              </a:ext>
            </a:extLst>
          </p:cNvPr>
          <p:cNvSpPr/>
          <p:nvPr/>
        </p:nvSpPr>
        <p:spPr>
          <a:xfrm>
            <a:off x="930322" y="1870476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Р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71724-1A73-44CF-B764-88D8998DD8A5}"/>
              </a:ext>
            </a:extLst>
          </p:cNvPr>
          <p:cNvSpPr/>
          <p:nvPr/>
        </p:nvSpPr>
        <p:spPr>
          <a:xfrm>
            <a:off x="1539922" y="1870476"/>
            <a:ext cx="609600" cy="597694"/>
          </a:xfrm>
          <a:prstGeom prst="rect">
            <a:avLst/>
          </a:prstGeom>
          <a:solidFill>
            <a:srgbClr val="FDE3CC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А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68E0AB-493C-4B28-BDB1-EAC83A065E80}"/>
              </a:ext>
            </a:extLst>
          </p:cNvPr>
          <p:cNvSpPr/>
          <p:nvPr/>
        </p:nvSpPr>
        <p:spPr>
          <a:xfrm>
            <a:off x="2141561" y="1870476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В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A4BC6-43C5-498C-91E9-E214423559DE}"/>
              </a:ext>
            </a:extLst>
          </p:cNvPr>
          <p:cNvSpPr/>
          <p:nvPr/>
        </p:nvSpPr>
        <p:spPr>
          <a:xfrm>
            <a:off x="2751161" y="1870476"/>
            <a:ext cx="609600" cy="597694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Н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B20D64-95FB-44A8-B8D3-2FD38973E916}"/>
              </a:ext>
            </a:extLst>
          </p:cNvPr>
          <p:cNvSpPr/>
          <p:nvPr/>
        </p:nvSpPr>
        <p:spPr>
          <a:xfrm>
            <a:off x="3360761" y="1870476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И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AE9D58-445C-4E6F-A5C4-58F78177E6AF}"/>
              </a:ext>
            </a:extLst>
          </p:cNvPr>
          <p:cNvSpPr/>
          <p:nvPr/>
        </p:nvSpPr>
        <p:spPr>
          <a:xfrm>
            <a:off x="1539922" y="2480076"/>
            <a:ext cx="609600" cy="597694"/>
          </a:xfrm>
          <a:prstGeom prst="rect">
            <a:avLst/>
          </a:prstGeom>
          <a:solidFill>
            <a:srgbClr val="FDE3CC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Д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3F2DF-6BF0-4D45-8743-770BA5938FCA}"/>
              </a:ext>
            </a:extLst>
          </p:cNvPr>
          <p:cNvSpPr/>
          <p:nvPr/>
        </p:nvSpPr>
        <p:spPr>
          <a:xfrm>
            <a:off x="2149522" y="2480076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О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F98AE0-3DA6-47DA-BFB6-20B5844BA00C}"/>
              </a:ext>
            </a:extLst>
          </p:cNvPr>
          <p:cNvSpPr/>
          <p:nvPr/>
        </p:nvSpPr>
        <p:spPr>
          <a:xfrm>
            <a:off x="2751161" y="2480076"/>
            <a:ext cx="609600" cy="597694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Л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94CD74-1326-430A-AB77-0A24D5FEC166}"/>
              </a:ext>
            </a:extLst>
          </p:cNvPr>
          <p:cNvSpPr/>
          <p:nvPr/>
        </p:nvSpPr>
        <p:spPr>
          <a:xfrm>
            <a:off x="3360761" y="2480076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И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EA13F7-6A75-4BB5-8044-52C957C08D25}"/>
              </a:ext>
            </a:extLst>
          </p:cNvPr>
          <p:cNvSpPr/>
          <p:nvPr/>
        </p:nvSpPr>
        <p:spPr>
          <a:xfrm>
            <a:off x="3970361" y="2480076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Н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58FC5-8EB3-4DD2-A1D2-EABAC24F41BA}"/>
              </a:ext>
            </a:extLst>
          </p:cNvPr>
          <p:cNvSpPr/>
          <p:nvPr/>
        </p:nvSpPr>
        <p:spPr>
          <a:xfrm>
            <a:off x="930322" y="3077769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73E300-4D8F-4666-978D-598CD8B7DBE7}"/>
              </a:ext>
            </a:extLst>
          </p:cNvPr>
          <p:cNvSpPr/>
          <p:nvPr/>
        </p:nvSpPr>
        <p:spPr>
          <a:xfrm>
            <a:off x="1531961" y="3077769"/>
            <a:ext cx="609600" cy="597694"/>
          </a:xfrm>
          <a:prstGeom prst="rect">
            <a:avLst/>
          </a:prstGeom>
          <a:solidFill>
            <a:srgbClr val="FDE3CC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Р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77D952-E115-4074-A51C-8ECF84B9D1B6}"/>
              </a:ext>
            </a:extLst>
          </p:cNvPr>
          <p:cNvSpPr/>
          <p:nvPr/>
        </p:nvSpPr>
        <p:spPr>
          <a:xfrm>
            <a:off x="2141561" y="3077769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Д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FBBEF8-7829-4F57-B971-4232C1F6569F}"/>
              </a:ext>
            </a:extLst>
          </p:cNvPr>
          <p:cNvSpPr/>
          <p:nvPr/>
        </p:nvSpPr>
        <p:spPr>
          <a:xfrm>
            <a:off x="2751161" y="3077769"/>
            <a:ext cx="609600" cy="597694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О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2BAC03-4B17-4C8B-8B40-52D03206325A}"/>
              </a:ext>
            </a:extLst>
          </p:cNvPr>
          <p:cNvSpPr/>
          <p:nvPr/>
        </p:nvSpPr>
        <p:spPr>
          <a:xfrm>
            <a:off x="930322" y="3658790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Р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D06188-FA4A-4732-B63B-8F19EF87C0AB}"/>
              </a:ext>
            </a:extLst>
          </p:cNvPr>
          <p:cNvSpPr/>
          <p:nvPr/>
        </p:nvSpPr>
        <p:spPr>
          <a:xfrm>
            <a:off x="1539922" y="3658790"/>
            <a:ext cx="609600" cy="597694"/>
          </a:xfrm>
          <a:prstGeom prst="rect">
            <a:avLst/>
          </a:prstGeom>
          <a:solidFill>
            <a:srgbClr val="FDE3CC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Е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557702-B5BF-4234-A451-D0818503F6D6}"/>
              </a:ext>
            </a:extLst>
          </p:cNvPr>
          <p:cNvSpPr/>
          <p:nvPr/>
        </p:nvSpPr>
        <p:spPr>
          <a:xfrm>
            <a:off x="2141561" y="3658790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Љ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4109FC-8BA5-4263-83A4-D3F85E7F5F66}"/>
              </a:ext>
            </a:extLst>
          </p:cNvPr>
          <p:cNvSpPr/>
          <p:nvPr/>
        </p:nvSpPr>
        <p:spPr>
          <a:xfrm>
            <a:off x="2751161" y="3658790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Е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CFAC3F-90F5-4D04-9951-ED48D6070045}"/>
              </a:ext>
            </a:extLst>
          </p:cNvPr>
          <p:cNvSpPr/>
          <p:nvPr/>
        </p:nvSpPr>
        <p:spPr>
          <a:xfrm>
            <a:off x="3360761" y="3658790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Ф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8757B2-C4C0-4E1D-8B5D-DF6D246E6EEA}"/>
              </a:ext>
            </a:extLst>
          </p:cNvPr>
          <p:cNvSpPr/>
          <p:nvPr/>
        </p:nvSpPr>
        <p:spPr>
          <a:xfrm>
            <a:off x="1531961" y="4256483"/>
            <a:ext cx="609600" cy="533239"/>
          </a:xfrm>
          <a:prstGeom prst="rect">
            <a:avLst/>
          </a:prstGeom>
          <a:solidFill>
            <a:srgbClr val="FDE3CC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С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63A448-EC7D-47CC-9B0C-C14E3C4FD65B}"/>
              </a:ext>
            </a:extLst>
          </p:cNvPr>
          <p:cNvSpPr/>
          <p:nvPr/>
        </p:nvSpPr>
        <p:spPr>
          <a:xfrm>
            <a:off x="2141561" y="4256483"/>
            <a:ext cx="609600" cy="53323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Е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0A1285-FB32-415E-8A24-314C321E302E}"/>
              </a:ext>
            </a:extLst>
          </p:cNvPr>
          <p:cNvSpPr/>
          <p:nvPr/>
        </p:nvSpPr>
        <p:spPr>
          <a:xfrm>
            <a:off x="2743200" y="4256483"/>
            <a:ext cx="609600" cy="533239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Л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4A91C0-E77D-489D-88AD-5F363EA2B225}"/>
              </a:ext>
            </a:extLst>
          </p:cNvPr>
          <p:cNvSpPr/>
          <p:nvPr/>
        </p:nvSpPr>
        <p:spPr>
          <a:xfrm>
            <a:off x="3352800" y="4256483"/>
            <a:ext cx="609600" cy="53323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О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C9AA01-008E-4197-BB5D-5FC45A716DB4}"/>
              </a:ext>
            </a:extLst>
          </p:cNvPr>
          <p:cNvSpPr/>
          <p:nvPr/>
        </p:nvSpPr>
        <p:spPr>
          <a:xfrm>
            <a:off x="3962400" y="1867063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Ц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7DF91C-6418-42B9-9735-E7B7639B72F2}"/>
              </a:ext>
            </a:extLst>
          </p:cNvPr>
          <p:cNvSpPr/>
          <p:nvPr/>
        </p:nvSpPr>
        <p:spPr>
          <a:xfrm>
            <a:off x="4572000" y="1867063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А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B93464-05FB-4385-B871-4513F5485563}"/>
              </a:ext>
            </a:extLst>
          </p:cNvPr>
          <p:cNvSpPr/>
          <p:nvPr/>
        </p:nvSpPr>
        <p:spPr>
          <a:xfrm>
            <a:off x="4579961" y="2488769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А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760A56E-C1EA-4252-A765-4D01FD5B6D8F}"/>
              </a:ext>
            </a:extLst>
          </p:cNvPr>
          <p:cNvSpPr/>
          <p:nvPr/>
        </p:nvSpPr>
        <p:spPr>
          <a:xfrm>
            <a:off x="320722" y="4793135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П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1256B5-09F4-44A5-AB04-D2FFB0268529}"/>
              </a:ext>
            </a:extLst>
          </p:cNvPr>
          <p:cNvSpPr/>
          <p:nvPr/>
        </p:nvSpPr>
        <p:spPr>
          <a:xfrm>
            <a:off x="930322" y="4793135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Л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60350A-06AE-45E8-B868-4583EAAEFEC9}"/>
              </a:ext>
            </a:extLst>
          </p:cNvPr>
          <p:cNvSpPr/>
          <p:nvPr/>
        </p:nvSpPr>
        <p:spPr>
          <a:xfrm>
            <a:off x="1531961" y="4793135"/>
            <a:ext cx="609600" cy="597694"/>
          </a:xfrm>
          <a:prstGeom prst="rect">
            <a:avLst/>
          </a:prstGeom>
          <a:solidFill>
            <a:srgbClr val="FDE3CC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А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CA6FE7-B29F-4046-86ED-97F247D24338}"/>
              </a:ext>
            </a:extLst>
          </p:cNvPr>
          <p:cNvSpPr/>
          <p:nvPr/>
        </p:nvSpPr>
        <p:spPr>
          <a:xfrm>
            <a:off x="2141561" y="4793135"/>
            <a:ext cx="609600" cy="597694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Н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EC8D80-1A35-494D-AF7D-43BD64003364}"/>
              </a:ext>
            </a:extLst>
          </p:cNvPr>
          <p:cNvSpPr/>
          <p:nvPr/>
        </p:nvSpPr>
        <p:spPr>
          <a:xfrm>
            <a:off x="2751161" y="4793135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И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525066C-3D37-4540-8935-46F25A7B1BB1}"/>
              </a:ext>
            </a:extLst>
          </p:cNvPr>
          <p:cNvSpPr/>
          <p:nvPr/>
        </p:nvSpPr>
        <p:spPr>
          <a:xfrm>
            <a:off x="3352800" y="4789722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Н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B9B32B-0CA4-47E5-8E96-6DC558646075}"/>
              </a:ext>
            </a:extLst>
          </p:cNvPr>
          <p:cNvSpPr/>
          <p:nvPr/>
        </p:nvSpPr>
        <p:spPr>
          <a:xfrm>
            <a:off x="3962400" y="4789722"/>
            <a:ext cx="609600" cy="5976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А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6" grpId="0" animBg="1"/>
      <p:bldP spid="47" grpId="0" animBg="1"/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022D08-FE3B-402D-BE51-B77DA08B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108" y="139700"/>
            <a:ext cx="604849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4000" b="1" dirty="0">
                <a:solidFill>
                  <a:srgbClr val="F18522"/>
                </a:solidFill>
                <a:latin typeface="Calibri" panose="020F0502020204030204" pitchFamily="34" charset="0"/>
              </a:rPr>
              <a:t>Хваталице кроз улице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FBBE72-B809-4008-9E8F-8F1B0E8B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3154"/>
            <a:ext cx="2059666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4000" b="1" dirty="0">
                <a:solidFill>
                  <a:srgbClr val="F18522"/>
                </a:solidFill>
                <a:latin typeface="Calibri" panose="020F0502020204030204" pitchFamily="34" charset="0"/>
              </a:rPr>
              <a:t>Игра - 2</a:t>
            </a:r>
            <a:endParaRPr lang="en-US" altLang="sr-Latn-RS" sz="4000" b="1" dirty="0">
              <a:solidFill>
                <a:srgbClr val="F18522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7F6E67F4-6422-4353-9416-0606F5F5782B}"/>
              </a:ext>
            </a:extLst>
          </p:cNvPr>
          <p:cNvSpPr/>
          <p:nvPr/>
        </p:nvSpPr>
        <p:spPr>
          <a:xfrm>
            <a:off x="152399" y="914400"/>
            <a:ext cx="8960985" cy="5839520"/>
          </a:xfrm>
          <a:prstGeom prst="cloud">
            <a:avLst/>
          </a:prstGeom>
          <a:solidFill>
            <a:schemeClr val="bg1"/>
          </a:solidFill>
          <a:ln>
            <a:solidFill>
              <a:srgbClr val="F68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7AFEF-8BDD-45E9-B541-41C1F9CC199E}"/>
              </a:ext>
            </a:extLst>
          </p:cNvPr>
          <p:cNvSpPr txBox="1"/>
          <p:nvPr/>
        </p:nvSpPr>
        <p:spPr>
          <a:xfrm>
            <a:off x="1378985" y="1524000"/>
            <a:ext cx="6172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1162050" algn="l"/>
              </a:tabLst>
            </a:pPr>
            <a:r>
              <a:rPr lang="en-US" sz="2200" b="1" dirty="0" err="1">
                <a:latin typeface="+mn-lt"/>
                <a:cs typeface="Times New Roman" pitchFamily="18" charset="0"/>
              </a:rPr>
              <a:t>Сви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ученици</a:t>
            </a:r>
            <a:r>
              <a:rPr lang="en-US" sz="2200" b="1" dirty="0">
                <a:latin typeface="+mn-lt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осим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двоје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одређених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бројалицом</a:t>
            </a:r>
            <a:r>
              <a:rPr lang="en-US" sz="2200" b="1" dirty="0">
                <a:latin typeface="+mn-lt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стану</a:t>
            </a:r>
            <a:r>
              <a:rPr lang="en-US" sz="2200" b="1" dirty="0">
                <a:latin typeface="+mn-lt"/>
                <a:cs typeface="Times New Roman" pitchFamily="18" charset="0"/>
              </a:rPr>
              <a:t> у 4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врсте</a:t>
            </a:r>
            <a:r>
              <a:rPr lang="en-US" sz="2200" b="1" dirty="0">
                <a:latin typeface="+mn-lt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на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размаку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од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једног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метра</a:t>
            </a:r>
            <a:r>
              <a:rPr lang="en-US" sz="2200" b="1" dirty="0">
                <a:latin typeface="+mn-lt"/>
                <a:cs typeface="Times New Roman" pitchFamily="18" charset="0"/>
              </a:rPr>
              <a:t> и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ухвате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се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за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руке</a:t>
            </a:r>
            <a:r>
              <a:rPr lang="en-US" sz="2200" b="1" dirty="0">
                <a:latin typeface="+mn-lt"/>
                <a:cs typeface="Times New Roman" pitchFamily="18" charset="0"/>
              </a:rPr>
              <a:t>.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Простор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од</a:t>
            </a:r>
            <a:r>
              <a:rPr lang="en-US" sz="2200" b="1" dirty="0">
                <a:latin typeface="+mn-lt"/>
                <a:cs typeface="Times New Roman" pitchFamily="18" charset="0"/>
              </a:rPr>
              <a:t> 1 м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између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врста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назваће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се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улицама</a:t>
            </a:r>
            <a:r>
              <a:rPr lang="en-US" sz="2200" b="1" dirty="0">
                <a:latin typeface="+mn-lt"/>
                <a:cs typeface="Times New Roman" pitchFamily="18" charset="0"/>
              </a:rPr>
              <a:t>.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Два</a:t>
            </a:r>
            <a:r>
              <a:rPr lang="en-US" sz="2200" b="1" dirty="0">
                <a:latin typeface="+mn-lt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бројалицом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одређена</a:t>
            </a:r>
            <a:r>
              <a:rPr lang="en-US" sz="2200" b="1" dirty="0">
                <a:latin typeface="+mn-lt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ученика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зађу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сваки</a:t>
            </a:r>
            <a:r>
              <a:rPr lang="en-US" sz="2200" b="1" dirty="0">
                <a:latin typeface="+mn-lt"/>
                <a:cs typeface="Times New Roman" pitchFamily="18" charset="0"/>
              </a:rPr>
              <a:t> у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по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једну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улицу</a:t>
            </a:r>
            <a:r>
              <a:rPr lang="en-US" sz="2200" b="1" dirty="0">
                <a:latin typeface="+mn-lt"/>
                <a:cs typeface="Times New Roman" pitchFamily="18" charset="0"/>
              </a:rPr>
              <a:t> и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на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знак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наставника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један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хвата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другог</a:t>
            </a:r>
            <a:r>
              <a:rPr lang="en-US" sz="2200" b="1" dirty="0">
                <a:latin typeface="+mn-lt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али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тако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да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се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трчати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може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само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кроз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улице</a:t>
            </a:r>
            <a:r>
              <a:rPr lang="en-US" sz="2200" b="1" dirty="0">
                <a:latin typeface="+mn-lt"/>
                <a:cs typeface="Times New Roman" pitchFamily="18" charset="0"/>
              </a:rPr>
              <a:t>. У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току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игре</a:t>
            </a:r>
            <a:r>
              <a:rPr lang="en-US" sz="2200" b="1" dirty="0">
                <a:latin typeface="+mn-lt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на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знак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наставника</a:t>
            </a:r>
            <a:r>
              <a:rPr lang="en-US" sz="2200" b="1" dirty="0">
                <a:latin typeface="+mn-lt"/>
                <a:cs typeface="Times New Roman" pitchFamily="18" charset="0"/>
              </a:rPr>
              <a:t>: „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Сви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удесно</a:t>
            </a:r>
            <a:r>
              <a:rPr lang="en-US" sz="2200" b="1" dirty="0">
                <a:latin typeface="+mn-lt"/>
                <a:cs typeface="Times New Roman" pitchFamily="18" charset="0"/>
              </a:rPr>
              <a:t>”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ученици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пусте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руке</a:t>
            </a:r>
            <a:r>
              <a:rPr lang="en-US" sz="2200" b="1" dirty="0">
                <a:latin typeface="+mn-lt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окрену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се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за</a:t>
            </a:r>
            <a:r>
              <a:rPr lang="en-US" sz="2200" b="1" dirty="0">
                <a:latin typeface="+mn-lt"/>
                <a:cs typeface="Times New Roman" pitchFamily="18" charset="0"/>
              </a:rPr>
              <a:t> 90°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удесно</a:t>
            </a:r>
            <a:r>
              <a:rPr lang="en-US" sz="2200" b="1" dirty="0">
                <a:latin typeface="+mn-lt"/>
                <a:cs typeface="Times New Roman" pitchFamily="18" charset="0"/>
              </a:rPr>
              <a:t> и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поново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ухвате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за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руке</a:t>
            </a:r>
            <a:r>
              <a:rPr lang="en-US" sz="2200" b="1" dirty="0">
                <a:latin typeface="+mn-lt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формирајући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сада</a:t>
            </a:r>
            <a:r>
              <a:rPr lang="en-US" sz="2200" b="1" dirty="0">
                <a:latin typeface="+mn-lt"/>
                <a:cs typeface="Times New Roman" pitchFamily="18" charset="0"/>
              </a:rPr>
              <a:t> „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улице</a:t>
            </a:r>
            <a:r>
              <a:rPr lang="en-US" sz="2200" b="1" dirty="0">
                <a:latin typeface="+mn-lt"/>
                <a:cs typeface="Times New Roman" pitchFamily="18" charset="0"/>
              </a:rPr>
              <a:t>” у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другом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смеру</a:t>
            </a:r>
            <a:r>
              <a:rPr lang="en-US" sz="2200" b="1" dirty="0">
                <a:latin typeface="+mn-lt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што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збуњује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оне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који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се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јуре</a:t>
            </a:r>
            <a:r>
              <a:rPr lang="en-US" sz="2200" b="1" dirty="0">
                <a:latin typeface="+mn-lt"/>
                <a:cs typeface="Times New Roman" pitchFamily="18" charset="0"/>
              </a:rPr>
              <a:t>.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Када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ученик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који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се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лови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буде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ухваћен</a:t>
            </a:r>
            <a:r>
              <a:rPr lang="en-US" sz="2200" b="1" dirty="0">
                <a:latin typeface="+mn-lt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учитељ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бројалицом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одабере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друго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двоје</a:t>
            </a:r>
            <a:r>
              <a:rPr lang="en-US" sz="2200" b="1" dirty="0">
                <a:latin typeface="+mn-lt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cs typeface="Times New Roman" pitchFamily="18" charset="0"/>
              </a:rPr>
              <a:t>деце</a:t>
            </a:r>
            <a:r>
              <a:rPr lang="en-US" sz="2200" b="1" dirty="0">
                <a:latin typeface="+mn-lt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8A594-4DC5-49F3-8DA5-CC21D6503F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4152900"/>
            <a:ext cx="115752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085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0CDA8F-C674-4CD2-A47E-4E0848772F6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F68834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ctr" eaLnBrk="1" hangingPunct="1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4000" dirty="0"/>
              <a:t>Рад у радној свесци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4AA880-1C15-47A4-A536-3600A701F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7424"/>
            <a:ext cx="9144000" cy="6080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569E7E-8D72-437B-9220-AE6CFB75F1DC}"/>
              </a:ext>
            </a:extLst>
          </p:cNvPr>
          <p:cNvSpPr txBox="1"/>
          <p:nvPr/>
        </p:nvSpPr>
        <p:spPr>
          <a:xfrm>
            <a:off x="457200" y="146099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+mn-lt"/>
              </a:rPr>
              <a:t>ПЛАНИНА</a:t>
            </a:r>
            <a:endParaRPr lang="en-US" sz="2400" b="1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24FAE-1596-44A4-A063-A036385B8C96}"/>
              </a:ext>
            </a:extLst>
          </p:cNvPr>
          <p:cNvSpPr txBox="1"/>
          <p:nvPr/>
        </p:nvSpPr>
        <p:spPr>
          <a:xfrm>
            <a:off x="2667000" y="143051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+mn-lt"/>
              </a:rPr>
              <a:t>КОТЛИНА</a:t>
            </a:r>
            <a:endParaRPr lang="en-US" sz="2400" b="1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662E8-99BD-47AE-85C6-F55916E96904}"/>
              </a:ext>
            </a:extLst>
          </p:cNvPr>
          <p:cNvSpPr txBox="1"/>
          <p:nvPr/>
        </p:nvSpPr>
        <p:spPr>
          <a:xfrm>
            <a:off x="5029200" y="143051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+mn-lt"/>
              </a:rPr>
              <a:t>БРДО</a:t>
            </a:r>
            <a:endParaRPr lang="en-US" sz="2400" b="1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415BA-643B-4790-8DC2-4043BB405626}"/>
              </a:ext>
            </a:extLst>
          </p:cNvPr>
          <p:cNvSpPr txBox="1"/>
          <p:nvPr/>
        </p:nvSpPr>
        <p:spPr>
          <a:xfrm>
            <a:off x="838200" y="6248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+mn-lt"/>
              </a:rPr>
              <a:t>ДОЛИНА</a:t>
            </a:r>
            <a:endParaRPr lang="en-US" sz="2400" b="1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1F5A6C-E22A-4230-89EC-45CC173AB1AD}"/>
              </a:ext>
            </a:extLst>
          </p:cNvPr>
          <p:cNvSpPr txBox="1"/>
          <p:nvPr/>
        </p:nvSpPr>
        <p:spPr>
          <a:xfrm>
            <a:off x="6858000" y="621792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+mn-lt"/>
              </a:rPr>
              <a:t>РАВНИЦА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4860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769" t="19792" r="24451" b="27083"/>
          <a:stretch>
            <a:fillRect/>
          </a:stretch>
        </p:blipFill>
        <p:spPr bwMode="auto">
          <a:xfrm>
            <a:off x="152400" y="381000"/>
            <a:ext cx="876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rc 7"/>
          <p:cNvSpPr/>
          <p:nvPr/>
        </p:nvSpPr>
        <p:spPr>
          <a:xfrm>
            <a:off x="533400" y="1524000"/>
            <a:ext cx="381000" cy="381000"/>
          </a:xfrm>
          <a:prstGeom prst="arc">
            <a:avLst>
              <a:gd name="adj1" fmla="val 15375249"/>
              <a:gd name="adj2" fmla="val 1456869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2209800" y="3657600"/>
            <a:ext cx="381000" cy="457200"/>
          </a:xfrm>
          <a:prstGeom prst="arc">
            <a:avLst>
              <a:gd name="adj1" fmla="val 15375249"/>
              <a:gd name="adj2" fmla="val 1456869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1828800" y="2895600"/>
            <a:ext cx="381000" cy="381000"/>
          </a:xfrm>
          <a:prstGeom prst="arc">
            <a:avLst>
              <a:gd name="adj1" fmla="val 15375249"/>
              <a:gd name="adj2" fmla="val 1456869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1828800" y="2133600"/>
            <a:ext cx="381000" cy="381000"/>
          </a:xfrm>
          <a:prstGeom prst="arc">
            <a:avLst>
              <a:gd name="adj1" fmla="val 15375249"/>
              <a:gd name="adj2" fmla="val 1456869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752600" y="4419600"/>
            <a:ext cx="304800" cy="381000"/>
          </a:xfrm>
          <a:prstGeom prst="arc">
            <a:avLst>
              <a:gd name="adj1" fmla="val 15375249"/>
              <a:gd name="adj2" fmla="val 1456869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62600" y="137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Г      </a:t>
            </a:r>
            <a:r>
              <a:rPr lang="sr-Cyrl-RS" b="1" dirty="0">
                <a:solidFill>
                  <a:schemeClr val="accent5">
                    <a:lumMod val="75000"/>
                  </a:schemeClr>
                </a:solidFill>
              </a:rPr>
              <a:t>Р</a:t>
            </a:r>
            <a:r>
              <a:rPr lang="sr-Cyrl-RS" b="1" dirty="0"/>
              <a:t>     А    Д   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182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Л     </a:t>
            </a:r>
            <a:r>
              <a:rPr lang="sr-Cyrl-RS" b="1" dirty="0">
                <a:solidFill>
                  <a:schemeClr val="accent5">
                    <a:lumMod val="75000"/>
                  </a:schemeClr>
                </a:solidFill>
              </a:rPr>
              <a:t>Е </a:t>
            </a:r>
            <a:r>
              <a:rPr lang="sr-Cyrl-RS" b="1" dirty="0"/>
              <a:t>     К    А     Р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67200" y="22860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Н     А    С     Е    </a:t>
            </a:r>
            <a:r>
              <a:rPr lang="sr-Cyrl-RS" b="1" dirty="0">
                <a:solidFill>
                  <a:schemeClr val="accent5">
                    <a:lumMod val="75000"/>
                  </a:schemeClr>
                </a:solidFill>
              </a:rPr>
              <a:t>Љ</a:t>
            </a:r>
            <a:r>
              <a:rPr lang="sr-Cyrl-RS" b="1" dirty="0"/>
              <a:t>   Е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8310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В     Е     Т    </a:t>
            </a:r>
            <a:r>
              <a:rPr lang="sr-Cyrl-RS" b="1" dirty="0">
                <a:solidFill>
                  <a:schemeClr val="accent5">
                    <a:lumMod val="75000"/>
                  </a:schemeClr>
                </a:solidFill>
              </a:rPr>
              <a:t>Е</a:t>
            </a:r>
            <a:r>
              <a:rPr lang="sr-Cyrl-RS" b="1" dirty="0">
                <a:solidFill>
                  <a:srgbClr val="FF0000"/>
                </a:solidFill>
              </a:rPr>
              <a:t> </a:t>
            </a:r>
            <a:r>
              <a:rPr lang="sr-Cyrl-RS" b="1" dirty="0"/>
              <a:t>    Р    И    Н    А     Р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00" y="32766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С     Е    М    А     </a:t>
            </a:r>
            <a:r>
              <a:rPr lang="sr-Cyrl-RS" b="1" dirty="0">
                <a:solidFill>
                  <a:schemeClr val="accent5">
                    <a:lumMod val="75000"/>
                  </a:schemeClr>
                </a:solidFill>
              </a:rPr>
              <a:t>Ф</a:t>
            </a:r>
            <a:r>
              <a:rPr lang="sr-Cyrl-RS" b="1" dirty="0"/>
              <a:t>    О    Р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57800" y="4495800"/>
            <a:ext cx="152400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РЕЉЕФ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5334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5">
                    <a:lumMod val="75000"/>
                  </a:schemeClr>
                </a:solidFill>
              </a:rPr>
              <a:t>Изглед насеља и околине</a:t>
            </a:r>
            <a:r>
              <a:rPr lang="sr-Cyrl-RS" b="1" dirty="0"/>
              <a:t>.</a:t>
            </a:r>
            <a:endParaRPr lang="en-US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croll: Horizontal 10"/>
          <p:cNvSpPr/>
          <p:nvPr/>
        </p:nvSpPr>
        <p:spPr>
          <a:xfrm>
            <a:off x="4953000" y="3953065"/>
            <a:ext cx="3810000" cy="2785872"/>
          </a:xfrm>
          <a:prstGeom prst="horizontalScroll">
            <a:avLst/>
          </a:prstGeom>
          <a:solidFill>
            <a:srgbClr val="FDE3CC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Долина је равно земљиште поред река окружено брдима.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Scroll: Horizontal 11"/>
          <p:cNvSpPr/>
          <p:nvPr/>
        </p:nvSpPr>
        <p:spPr>
          <a:xfrm>
            <a:off x="457200" y="3962400"/>
            <a:ext cx="3810000" cy="2785872"/>
          </a:xfrm>
          <a:prstGeom prst="horizontalScroll">
            <a:avLst/>
          </a:prstGeom>
          <a:solidFill>
            <a:srgbClr val="FDE3CC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Котлина је равно земљиште које је окружено узвишењима.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25DA240-DF0E-4CFA-B670-6B49FC72DE6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F68834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ctr" eaLnBrk="1" hangingPunct="1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dirty="0"/>
              <a:t>Облици рељефа – удубљења</a:t>
            </a:r>
            <a:endParaRPr lang="x-none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18E7A7-63CB-4448-8ACA-B7155F7147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" y="1356551"/>
            <a:ext cx="8610600" cy="250507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18522"/>
            </a:solidFill>
            <a:miter lim="800000"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7463" y="0"/>
            <a:ext cx="1997076" cy="125413"/>
          </a:xfrm>
          <a:prstGeom prst="rect">
            <a:avLst/>
          </a:prstGeom>
          <a:solidFill>
            <a:srgbClr val="F1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Scroll: Horizontal 13"/>
          <p:cNvSpPr/>
          <p:nvPr/>
        </p:nvSpPr>
        <p:spPr>
          <a:xfrm>
            <a:off x="4876800" y="4259199"/>
            <a:ext cx="3810000" cy="2195703"/>
          </a:xfrm>
          <a:prstGeom prst="horizontalScroll">
            <a:avLst/>
          </a:prstGeom>
          <a:solidFill>
            <a:srgbClr val="FDE3CC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>
                <a:solidFill>
                  <a:schemeClr val="tx1"/>
                </a:solidFill>
              </a:rPr>
              <a:t>Највише узвишење је планина.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Scroll: Horizontal 14"/>
          <p:cNvSpPr/>
          <p:nvPr/>
        </p:nvSpPr>
        <p:spPr>
          <a:xfrm>
            <a:off x="533400" y="4267200"/>
            <a:ext cx="3810000" cy="2195703"/>
          </a:xfrm>
          <a:prstGeom prst="horizontalScroll">
            <a:avLst/>
          </a:prstGeom>
          <a:solidFill>
            <a:srgbClr val="FDE3CC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Брдо је узвишење које је ниже од планине.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F760427-6A20-490D-86C0-B436B40E016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F68834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ctr" eaLnBrk="1" hangingPunct="1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dirty="0"/>
              <a:t>Облици рељефа – узвишења</a:t>
            </a:r>
            <a:endParaRPr lang="x-none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D3ED7F-D2B9-4067-8B63-8FD91CA5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512" y="1371600"/>
            <a:ext cx="8562975" cy="24955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18522"/>
            </a:solidFill>
            <a:miter lim="800000"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136B245-8441-4E84-9870-5653752B16D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F68834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ctr" eaLnBrk="1" hangingPunct="1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dirty="0"/>
              <a:t>Облици рељефа – равница</a:t>
            </a:r>
            <a:endParaRPr lang="x-none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3B5365-9832-4D49-B68E-9FA39CEA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251" y="1143000"/>
            <a:ext cx="2738367" cy="182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14F7EC3-E22C-4625-91F3-037BFE387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3" y="3124200"/>
            <a:ext cx="2736199" cy="18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74DF195-8741-43F8-ADEA-5C9B3FB12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7019" y="1142999"/>
            <a:ext cx="27429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A8667AB-BA13-4925-8C3C-535BEB14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3332" y="3124199"/>
            <a:ext cx="2735220" cy="182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06CA9C3-4204-4EB3-8591-998961630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0763" y="5032421"/>
            <a:ext cx="2738646" cy="182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18100F-6776-426A-A49F-530FD5125202}"/>
              </a:ext>
            </a:extLst>
          </p:cNvPr>
          <p:cNvSpPr txBox="1"/>
          <p:nvPr/>
        </p:nvSpPr>
        <p:spPr>
          <a:xfrm>
            <a:off x="3493008" y="1339293"/>
            <a:ext cx="2069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Ниско, равно земљиште без узвишења јесте равница.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F826BA-A932-4B4E-82E6-378F4F50E5CD}"/>
              </a:ext>
            </a:extLst>
          </p:cNvPr>
          <p:cNvSpPr txBox="1"/>
          <p:nvPr/>
        </p:nvSpPr>
        <p:spPr>
          <a:xfrm>
            <a:off x="3453624" y="3221380"/>
            <a:ext cx="2236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Оно је плодно и погодно за гајење жита, сунцокрета, пшенице, шећерне репе.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B9808F-1D4B-4E6F-BE19-3B1E93199303}"/>
              </a:ext>
            </a:extLst>
          </p:cNvPr>
          <p:cNvSpPr txBox="1"/>
          <p:nvPr/>
        </p:nvSpPr>
        <p:spPr>
          <a:xfrm>
            <a:off x="3575304" y="5392956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У равници се гаји и разно поврће.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B3F3FD-8FA5-417C-BD87-88958F6B9D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77" t="8830" r="68294" b="58392"/>
          <a:stretch/>
        </p:blipFill>
        <p:spPr>
          <a:xfrm>
            <a:off x="514640" y="5052097"/>
            <a:ext cx="2754962" cy="1697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80999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443266-CA6B-4BC5-9950-1A3E12D95398}"/>
              </a:ext>
            </a:extLst>
          </p:cNvPr>
          <p:cNvSpPr/>
          <p:nvPr/>
        </p:nvSpPr>
        <p:spPr>
          <a:xfrm>
            <a:off x="152400" y="812800"/>
            <a:ext cx="8636528" cy="5822950"/>
          </a:xfrm>
          <a:prstGeom prst="roundRect">
            <a:avLst/>
          </a:prstGeom>
          <a:solidFill>
            <a:schemeClr val="bg1"/>
          </a:solidFill>
          <a:ln w="282575">
            <a:solidFill>
              <a:srgbClr val="F49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ctr">
              <a:spcAft>
                <a:spcPts val="565"/>
              </a:spcAft>
            </a:pPr>
            <a:endParaRPr lang="sr-Cyrl-RS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0" fontAlgn="ctr">
              <a:spcAft>
                <a:spcPts val="565"/>
              </a:spcAft>
            </a:pPr>
            <a:endParaRPr lang="sr-Cyrl-RS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D0DC8588-90E0-499E-8885-D7E50910F09D}"/>
              </a:ext>
            </a:extLst>
          </p:cNvPr>
          <p:cNvSpPr/>
          <p:nvPr/>
        </p:nvSpPr>
        <p:spPr>
          <a:xfrm>
            <a:off x="25400" y="149225"/>
            <a:ext cx="2357438" cy="1374775"/>
          </a:xfrm>
          <a:prstGeom prst="cloud">
            <a:avLst/>
          </a:prstGeom>
          <a:solidFill>
            <a:schemeClr val="bg1"/>
          </a:solidFill>
          <a:ln>
            <a:solidFill>
              <a:srgbClr val="F49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sr-Latn-RS" b="1" dirty="0">
              <a:solidFill>
                <a:srgbClr val="B9367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E3FA86-C9BB-4141-B19E-75E6BA927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860996"/>
            <a:ext cx="6186594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sz="4000" b="1" dirty="0">
                <a:solidFill>
                  <a:srgbClr val="F49E50"/>
                </a:solidFill>
                <a:latin typeface="Calibri" panose="020F0502020204030204" pitchFamily="34" charset="0"/>
              </a:rPr>
              <a:t>Црвени и зелени картони</a:t>
            </a:r>
            <a:endParaRPr lang="en-US" altLang="sr-Latn-RS" sz="4000" b="1" dirty="0">
              <a:solidFill>
                <a:srgbClr val="F49E5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7EF454-D7C4-4A31-A0C8-57479E353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9" y="425450"/>
            <a:ext cx="1219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4000" b="1" dirty="0">
                <a:solidFill>
                  <a:srgbClr val="F18522"/>
                </a:solidFill>
                <a:latin typeface="Calibri" panose="020F0502020204030204" pitchFamily="34" charset="0"/>
              </a:rPr>
              <a:t>Игра</a:t>
            </a:r>
            <a:endParaRPr lang="en-US" altLang="sr-Latn-RS" sz="4000" b="1" dirty="0">
              <a:solidFill>
                <a:srgbClr val="F18522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D9ACA5-D655-46E9-B694-A226109E7E46}"/>
              </a:ext>
            </a:extLst>
          </p:cNvPr>
          <p:cNvSpPr/>
          <p:nvPr/>
        </p:nvSpPr>
        <p:spPr>
          <a:xfrm>
            <a:off x="7589838" y="2703087"/>
            <a:ext cx="685800" cy="304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D3938C-FE46-4F56-A99D-EE4DD4A5011A}"/>
              </a:ext>
            </a:extLst>
          </p:cNvPr>
          <p:cNvSpPr/>
          <p:nvPr/>
        </p:nvSpPr>
        <p:spPr>
          <a:xfrm>
            <a:off x="7589838" y="2057400"/>
            <a:ext cx="685800" cy="304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2F1D6B-23D6-46C2-8CB9-C397C19C391D}"/>
              </a:ext>
            </a:extLst>
          </p:cNvPr>
          <p:cNvSpPr txBox="1"/>
          <p:nvPr/>
        </p:nvSpPr>
        <p:spPr>
          <a:xfrm>
            <a:off x="594519" y="1738698"/>
            <a:ext cx="72390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spcAft>
                <a:spcPts val="565"/>
              </a:spcAft>
            </a:pPr>
            <a:r>
              <a:rPr lang="en-US" sz="2400" b="1" dirty="0">
                <a:solidFill>
                  <a:srgbClr val="F49E50"/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latin typeface="+mn-lt"/>
              </a:rPr>
              <a:t>На почетку улице поставља се табла са њеним</a:t>
            </a:r>
            <a:r>
              <a:rPr lang="en-US" sz="2400" b="1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називом.</a:t>
            </a:r>
            <a:endParaRPr lang="sr-Cyrl-RS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ctr">
              <a:spcAft>
                <a:spcPts val="565"/>
              </a:spcAft>
            </a:pPr>
            <a:r>
              <a:rPr lang="sr-Cyrl-RS" sz="2400" b="1" dirty="0">
                <a:solidFill>
                  <a:srgbClr val="F49E50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+mn-lt"/>
              </a:rPr>
              <a:t>Све улице у насељу имају исте називе.</a:t>
            </a:r>
            <a:r>
              <a:rPr lang="sr-Cyrl-RS" sz="2400" b="1" dirty="0">
                <a:latin typeface="+mn-lt"/>
              </a:rPr>
              <a:t>	</a:t>
            </a:r>
            <a:endParaRPr lang="sr-Cyrl-RS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ctr">
              <a:spcAft>
                <a:spcPts val="565"/>
              </a:spcAft>
            </a:pPr>
            <a:r>
              <a:rPr lang="sr-Cyrl-RS" sz="2400" b="1" dirty="0">
                <a:solidFill>
                  <a:srgbClr val="F49E50"/>
                </a:solidFill>
                <a:latin typeface="+mn-lt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+mn-lt"/>
              </a:rPr>
              <a:t>У сналажењу у насељу може да нам</a:t>
            </a:r>
          </a:p>
          <a:p>
            <a:pPr lvl="0" fontAlgn="ctr">
              <a:spcAft>
                <a:spcPts val="565"/>
              </a:spcAft>
            </a:pPr>
            <a:r>
              <a:rPr lang="ru-RU" sz="2400" b="1" dirty="0">
                <a:latin typeface="+mn-lt"/>
              </a:rPr>
              <a:t>    помогне адреса.</a:t>
            </a:r>
            <a:r>
              <a:rPr lang="sr-Cyrl-RS" sz="2400" b="1" dirty="0">
                <a:latin typeface="+mn-lt"/>
              </a:rPr>
              <a:t>	</a:t>
            </a:r>
            <a:endParaRPr lang="sr-Latn-RS" sz="2400" b="1" dirty="0">
              <a:latin typeface="+mn-lt"/>
            </a:endParaRPr>
          </a:p>
          <a:p>
            <a:pPr lvl="0" fontAlgn="ctr">
              <a:spcAft>
                <a:spcPts val="565"/>
              </a:spcAft>
            </a:pPr>
            <a:r>
              <a:rPr lang="sr-Cyrl-RS" sz="2400" b="1" dirty="0">
                <a:solidFill>
                  <a:srgbClr val="F49E50"/>
                </a:solidFill>
                <a:latin typeface="+mn-lt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latin typeface="+mn-lt"/>
              </a:rPr>
              <a:t>Десну и леву страну улице можемо </a:t>
            </a:r>
          </a:p>
          <a:p>
            <a:pPr lvl="0" fontAlgn="ctr">
              <a:spcAft>
                <a:spcPts val="565"/>
              </a:spcAft>
            </a:pPr>
            <a:r>
              <a:rPr lang="ru-RU" sz="2400" b="1" dirty="0">
                <a:latin typeface="+mn-lt"/>
              </a:rPr>
              <a:t>     одредити према кућним бројевима.</a:t>
            </a:r>
          </a:p>
          <a:p>
            <a:pPr lvl="0" fontAlgn="ctr">
              <a:spcAft>
                <a:spcPts val="565"/>
              </a:spcAft>
            </a:pPr>
            <a:r>
              <a:rPr lang="en-US" sz="2400" b="1" dirty="0">
                <a:solidFill>
                  <a:srgbClr val="F49E50"/>
                </a:solidFill>
                <a:latin typeface="+mn-lt"/>
                <a:cs typeface="Times New Roman" panose="02020603050405020304" pitchFamily="18" charset="0"/>
              </a:rPr>
              <a:t>5. </a:t>
            </a:r>
            <a:r>
              <a:rPr lang="ru-RU" sz="2400" b="1" dirty="0">
                <a:latin typeface="+mn-lt"/>
              </a:rPr>
              <a:t>На левој страни улице, куће су обележене </a:t>
            </a:r>
          </a:p>
          <a:p>
            <a:pPr lvl="0" fontAlgn="ctr">
              <a:spcAft>
                <a:spcPts val="565"/>
              </a:spcAft>
            </a:pPr>
            <a:r>
              <a:rPr lang="ru-RU" sz="2400" b="1" dirty="0">
                <a:latin typeface="+mn-lt"/>
              </a:rPr>
              <a:t>     парним бројевима.</a:t>
            </a:r>
            <a:endParaRPr lang="en-US" sz="2400" b="1" dirty="0">
              <a:latin typeface="+mn-lt"/>
            </a:endParaRPr>
          </a:p>
          <a:p>
            <a:pPr lvl="0" fontAlgn="ctr">
              <a:spcAft>
                <a:spcPts val="565"/>
              </a:spcAft>
            </a:pPr>
            <a:r>
              <a:rPr lang="en-US" sz="2400" b="1" dirty="0">
                <a:solidFill>
                  <a:srgbClr val="F49E50"/>
                </a:solidFill>
                <a:latin typeface="+mn-lt"/>
                <a:cs typeface="Times New Roman" panose="02020603050405020304" pitchFamily="18" charset="0"/>
              </a:rPr>
              <a:t>6. </a:t>
            </a:r>
            <a:r>
              <a:rPr lang="ru-RU" sz="2400" b="1" dirty="0">
                <a:latin typeface="+mn-lt"/>
              </a:rPr>
              <a:t>Неки објекти нам могу помоћи да се </a:t>
            </a:r>
          </a:p>
          <a:p>
            <a:pPr lvl="0" fontAlgn="ctr">
              <a:spcAft>
                <a:spcPts val="565"/>
              </a:spcAft>
            </a:pPr>
            <a:r>
              <a:rPr lang="ru-RU" sz="2400" b="1" dirty="0">
                <a:latin typeface="+mn-lt"/>
              </a:rPr>
              <a:t>   лакше снађемо у насељу. </a:t>
            </a:r>
            <a:endParaRPr lang="en-US" sz="2400" dirty="0"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E24F235-BE2C-4F46-A31B-96F4D7569C07}"/>
              </a:ext>
            </a:extLst>
          </p:cNvPr>
          <p:cNvSpPr/>
          <p:nvPr/>
        </p:nvSpPr>
        <p:spPr>
          <a:xfrm>
            <a:off x="7589838" y="3395237"/>
            <a:ext cx="685800" cy="25462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DB687B3-CC90-4183-80A6-2FFAFF0E8754}"/>
              </a:ext>
            </a:extLst>
          </p:cNvPr>
          <p:cNvSpPr/>
          <p:nvPr/>
        </p:nvSpPr>
        <p:spPr>
          <a:xfrm>
            <a:off x="7589838" y="4094118"/>
            <a:ext cx="685800" cy="25462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B330435-DC95-4CF1-8006-AAAAA2C54736}"/>
              </a:ext>
            </a:extLst>
          </p:cNvPr>
          <p:cNvSpPr/>
          <p:nvPr/>
        </p:nvSpPr>
        <p:spPr>
          <a:xfrm>
            <a:off x="7589838" y="5010258"/>
            <a:ext cx="685800" cy="304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2921C75-8639-4F63-8DE7-4B5C2297FA5B}"/>
              </a:ext>
            </a:extLst>
          </p:cNvPr>
          <p:cNvSpPr/>
          <p:nvPr/>
        </p:nvSpPr>
        <p:spPr>
          <a:xfrm>
            <a:off x="7589838" y="5825554"/>
            <a:ext cx="685800" cy="25462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0" y="2057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BCB0C0-D5C1-43E7-BCD9-9AB15CBBF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2243925"/>
            <a:ext cx="6424613" cy="452660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D6AA61A-8D25-4A65-BA9E-7483D12A1DA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F68834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ctr" eaLnBrk="1" hangingPunct="1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dirty="0"/>
              <a:t>Самостални рад- писање разгледнице</a:t>
            </a:r>
            <a:endParaRPr lang="x-none" sz="4000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AE5453B-4BAD-451A-85FF-441C635DE9AF}"/>
              </a:ext>
            </a:extLst>
          </p:cNvPr>
          <p:cNvSpPr/>
          <p:nvPr/>
        </p:nvSpPr>
        <p:spPr>
          <a:xfrm>
            <a:off x="5715000" y="901390"/>
            <a:ext cx="3337206" cy="1994209"/>
          </a:xfrm>
          <a:prstGeom prst="cloud">
            <a:avLst/>
          </a:prstGeom>
          <a:solidFill>
            <a:schemeClr val="bg1"/>
          </a:solidFill>
          <a:ln>
            <a:solidFill>
              <a:srgbClr val="F68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8E9165-2487-4BA6-A232-C6C67003B45F}"/>
              </a:ext>
            </a:extLst>
          </p:cNvPr>
          <p:cNvSpPr txBox="1"/>
          <p:nvPr/>
        </p:nvSpPr>
        <p:spPr>
          <a:xfrm>
            <a:off x="6199573" y="1181725"/>
            <a:ext cx="2368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+mn-lt"/>
                <a:cs typeface="+mn-cs"/>
              </a:rPr>
              <a:t>Подсети се шта све сачињава АДРЕСУ и где се она пише.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469CCEF2-930A-4AC1-8434-67D6F40C46D2}"/>
              </a:ext>
            </a:extLst>
          </p:cNvPr>
          <p:cNvSpPr/>
          <p:nvPr/>
        </p:nvSpPr>
        <p:spPr>
          <a:xfrm flipH="1">
            <a:off x="228597" y="1181726"/>
            <a:ext cx="2895603" cy="1994209"/>
          </a:xfrm>
          <a:prstGeom prst="cloud">
            <a:avLst/>
          </a:prstGeom>
          <a:solidFill>
            <a:schemeClr val="bg1"/>
          </a:solidFill>
          <a:ln>
            <a:solidFill>
              <a:srgbClr val="F68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CF0418-E262-4695-B1B1-6B1FE44C6C4B}"/>
              </a:ext>
            </a:extLst>
          </p:cNvPr>
          <p:cNvSpPr txBox="1"/>
          <p:nvPr/>
        </p:nvSpPr>
        <p:spPr>
          <a:xfrm>
            <a:off x="461265" y="1427388"/>
            <a:ext cx="2368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+mn-lt"/>
                <a:cs typeface="+mn-cs"/>
              </a:rPr>
              <a:t>Опиши занимљиво место у твом насељу...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022D08-FE3B-402D-BE51-B77DA08B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108" y="139700"/>
            <a:ext cx="4005146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4000" b="1" dirty="0">
                <a:solidFill>
                  <a:srgbClr val="F18522"/>
                </a:solidFill>
                <a:latin typeface="Calibri" panose="020F0502020204030204" pitchFamily="34" charset="0"/>
              </a:rPr>
              <a:t>Смешне улице</a:t>
            </a:r>
            <a:endParaRPr lang="en-US" altLang="sr-Latn-RS" sz="4000" b="1" dirty="0">
              <a:solidFill>
                <a:srgbClr val="F1852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FBBE72-B809-4008-9E8F-8F1B0E8B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3154"/>
            <a:ext cx="2059666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4000" b="1" dirty="0">
                <a:solidFill>
                  <a:srgbClr val="F18522"/>
                </a:solidFill>
                <a:latin typeface="Calibri" panose="020F0502020204030204" pitchFamily="34" charset="0"/>
              </a:rPr>
              <a:t>Игра - 1</a:t>
            </a:r>
            <a:endParaRPr lang="en-US" altLang="sr-Latn-RS" sz="4000" b="1" dirty="0">
              <a:solidFill>
                <a:srgbClr val="F18522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7F6E67F4-6422-4353-9416-0606F5F5782B}"/>
              </a:ext>
            </a:extLst>
          </p:cNvPr>
          <p:cNvSpPr/>
          <p:nvPr/>
        </p:nvSpPr>
        <p:spPr>
          <a:xfrm>
            <a:off x="152400" y="914400"/>
            <a:ext cx="8839200" cy="5770446"/>
          </a:xfrm>
          <a:prstGeom prst="cloud">
            <a:avLst/>
          </a:prstGeom>
          <a:solidFill>
            <a:schemeClr val="bg1"/>
          </a:solidFill>
          <a:ln>
            <a:solidFill>
              <a:srgbClr val="F68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7AFEF-8BDD-45E9-B541-41C1F9CC199E}"/>
              </a:ext>
            </a:extLst>
          </p:cNvPr>
          <p:cNvSpPr txBox="1"/>
          <p:nvPr/>
        </p:nvSpPr>
        <p:spPr>
          <a:xfrm>
            <a:off x="1485900" y="1924087"/>
            <a:ext cx="6172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Сви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ученици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стану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у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две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врсте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једни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наспрам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других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размаку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од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једног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метра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Простор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између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врста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назваће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се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u="sng" dirty="0">
                <a:latin typeface="+mn-lt"/>
                <a:ea typeface="Calibri" pitchFamily="34" charset="0"/>
                <a:cs typeface="Times New Roman" pitchFamily="18" charset="0"/>
              </a:rPr>
              <a:t>„</a:t>
            </a:r>
            <a:r>
              <a:rPr lang="en-US" sz="2200" b="1" u="sng" dirty="0" err="1">
                <a:latin typeface="+mn-lt"/>
                <a:ea typeface="Calibri" pitchFamily="34" charset="0"/>
                <a:cs typeface="Times New Roman" pitchFamily="18" charset="0"/>
              </a:rPr>
              <a:t>Улица</a:t>
            </a:r>
            <a:r>
              <a:rPr lang="en-US" sz="2200" b="1" u="sng" dirty="0">
                <a:latin typeface="+mn-lt"/>
                <a:ea typeface="Calibri" pitchFamily="34" charset="0"/>
                <a:cs typeface="Times New Roman" pitchFamily="18" charset="0"/>
              </a:rPr>
              <a:t>“.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Бројалицом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се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одреди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ученик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који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пролази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кроз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улицу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Остали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ученици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стојећи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у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врстама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својом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гестикулацијом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мимиком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смешним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изразима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лица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покушавају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да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насмеју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шетача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Ако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се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насмеје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док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пролази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кроз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улицу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испада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из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игре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Уколико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остане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озбиљан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до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изласка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из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улице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добија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поен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Бира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се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нови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шетач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тако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док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не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прођу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сви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ученици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кроз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n-lt"/>
                <a:ea typeface="Calibri" pitchFamily="34" charset="0"/>
                <a:cs typeface="Times New Roman" pitchFamily="18" charset="0"/>
              </a:rPr>
              <a:t>улицу</a:t>
            </a:r>
            <a:r>
              <a:rPr lang="en-US" sz="2200" b="1" dirty="0">
                <a:latin typeface="+mn-lt"/>
                <a:ea typeface="Calibri" pitchFamily="34" charset="0"/>
                <a:cs typeface="Times New Roman" pitchFamily="18" charset="0"/>
              </a:rPr>
              <a:t>. </a:t>
            </a:r>
            <a:endParaRPr lang="en-US" sz="22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B1F47-2907-472A-9D88-AB1DE098B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32" y="3924416"/>
            <a:ext cx="1591937" cy="2590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459</Words>
  <Application>Microsoft Office PowerPoint</Application>
  <PresentationFormat>On-screen Show (4:3)</PresentationFormat>
  <Paragraphs>87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emilija.kovacevic</dc:creator>
  <cp:lastModifiedBy>Milica Vujnovic</cp:lastModifiedBy>
  <cp:revision>153</cp:revision>
  <dcterms:created xsi:type="dcterms:W3CDTF">2014-12-17T09:19:58Z</dcterms:created>
  <dcterms:modified xsi:type="dcterms:W3CDTF">2019-09-04T14:25:51Z</dcterms:modified>
</cp:coreProperties>
</file>